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DM Sans Medium"/>
      <p:regular r:id="rId92"/>
      <p:bold r:id="rId93"/>
      <p:italic r:id="rId94"/>
      <p:boldItalic r:id="rId95"/>
    </p:embeddedFont>
    <p:embeddedFont>
      <p:font typeface="Anton"/>
      <p:regular r:id="rId96"/>
    </p:embeddedFont>
    <p:embeddedFont>
      <p:font typeface="Didact Gothic"/>
      <p:regular r:id="rId97"/>
    </p:embeddedFont>
    <p:embeddedFont>
      <p:font typeface="Helvetica Neue"/>
      <p:regular r:id="rId98"/>
      <p:bold r:id="rId99"/>
      <p:italic r:id="rId100"/>
      <p:boldItalic r:id="rId101"/>
    </p:embeddedFont>
    <p:embeddedFont>
      <p:font typeface="Helvetica Neue Light"/>
      <p:regular r:id="rId102"/>
      <p:bold r:id="rId103"/>
      <p:italic r:id="rId104"/>
      <p:boldItalic r:id="rId105"/>
    </p:embeddedFont>
    <p:embeddedFont>
      <p:font typeface="DM Sans"/>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2CB653-2C15-473E-B03B-F95DDBB6A430}">
  <a:tblStyle styleId="{702CB653-2C15-473E-B03B-F95DDBB6A4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0A95B9D-614F-445E-9F3A-D24018F3AAAB}" styleName="Table_1">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DMSans-bold.fntdata"/><Relationship Id="rId106" Type="http://schemas.openxmlformats.org/officeDocument/2006/relationships/font" Target="fonts/DMSans-regular.fntdata"/><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109" Type="http://schemas.openxmlformats.org/officeDocument/2006/relationships/font" Target="fonts/DMSans-boldItalic.fntdata"/><Relationship Id="rId108" Type="http://schemas.openxmlformats.org/officeDocument/2006/relationships/font" Target="fonts/DMSans-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DMSansMedium-boldItalic.fntdata"/><Relationship Id="rId94" Type="http://schemas.openxmlformats.org/officeDocument/2006/relationships/font" Target="fonts/DMSansMedium-italic.fntdata"/><Relationship Id="rId97" Type="http://schemas.openxmlformats.org/officeDocument/2006/relationships/font" Target="fonts/DidactGothic-regular.fntdata"/><Relationship Id="rId96" Type="http://schemas.openxmlformats.org/officeDocument/2006/relationships/font" Target="fonts/Anton-regular.fntdata"/><Relationship Id="rId11" Type="http://schemas.openxmlformats.org/officeDocument/2006/relationships/slide" Target="slides/slide5.xml"/><Relationship Id="rId99" Type="http://schemas.openxmlformats.org/officeDocument/2006/relationships/font" Target="fonts/HelveticaNeue-bold.fntdata"/><Relationship Id="rId10" Type="http://schemas.openxmlformats.org/officeDocument/2006/relationships/slide" Target="slides/slide4.xml"/><Relationship Id="rId98" Type="http://schemas.openxmlformats.org/officeDocument/2006/relationships/font" Target="fonts/HelveticaNeue-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DMSansMedium-bold.fntdata"/><Relationship Id="rId92" Type="http://schemas.openxmlformats.org/officeDocument/2006/relationships/font" Target="fonts/DMSansMedium-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playlist?list=PL_-j_Nxetw-FkGoc8FC8CnNbS18-hdGeu" TargetMode="External"/><Relationship Id="rId3" Type="http://schemas.openxmlformats.org/officeDocument/2006/relationships/hyperlink" Target="https://www.youtube.com/watch?v=kpPw989W8cQ&amp;list=PL_-j_Nxetw-EAzc7gJGeyGomRD7JQUmHM"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SuXj-ElTjL4&amp;list=PL_-j_Nxetw-E1YOlrXMfvF3TQPa0VJDhE" TargetMode="External"/><Relationship Id="rId7" Type="http://schemas.openxmlformats.org/officeDocument/2006/relationships/hyperlink" Target="https://open.spotify.com/show/6Z4gbxrzelqVU3syDH3JzI"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13c9d1b81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13c9d1b81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3c9d1b815_1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3c9d1b815_1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3c9d1b815_1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3c9d1b815_1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3c9d1b815_1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3c9d1b815_1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e8b849c0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e8b849c0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e8b849c0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e8b849c0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e8b849c0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e8b849c0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e8b849c0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e8b849c0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e8b849c0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e8b849c0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ef3d33a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ef3d33a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23009b10e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423009b10e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162b126b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162b126b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Se presenta en la primera clase.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23009b10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423009b10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0f2b7106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0f2b7106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Sólo se muestra la primera clase.</a:t>
            </a:r>
            <a:br>
              <a:rPr lang="es">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522f65a4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522f65a4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d869e21de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d869e21de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d869e21de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d869e21de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f9792506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f9792506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d869e21d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d869e21d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f9792506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3f9792506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eb5a9f3a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eb5a9f3a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3c9d1b815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3c9d1b815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CONOCIMIENTOS PREVIOS DE </a:t>
            </a:r>
            <a:r>
              <a:rPr b="1" i="1" lang="es">
                <a:solidFill>
                  <a:schemeClr val="dk1"/>
                </a:solidFill>
                <a:latin typeface="DM Sans"/>
                <a:ea typeface="DM Sans"/>
                <a:cs typeface="DM Sans"/>
                <a:sym typeface="DM Sans"/>
              </a:rPr>
              <a:t>(TEMA RELACIONADO)</a:t>
            </a:r>
            <a:r>
              <a:rPr b="1"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f979250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3f979250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f9792506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3f9792506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f9792506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3f9792506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f9792506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3f9792506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Un sketch es un dibujo rápido o bosquejo de guía general que no tiene por qué tener muchos detalles y que reproduce un concepto, idea o generalidad de un proyecto de una manera muy sencilla. Por generalidad se realiza a mano con lápiz y borrador por su facilidad en el momento de plasmar una base o punto de partida.</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f97925064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3f97925064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f9792506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3f9792506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Es una representación estática en baja calidad de un diseño. Considere a los Wireframes como la columna vertebral de su diseño donde tendrá una representación de cada parte importante del producto final.</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f9792506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f9792506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3c9d1b815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3c9d1b815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accent4"/>
                </a:highlight>
                <a:latin typeface="DM Sans"/>
                <a:ea typeface="DM Sans"/>
                <a:cs typeface="DM Sans"/>
                <a:sym typeface="DM Sans"/>
              </a:rPr>
              <a:t>LOS VIDEOS DE ONBOARDING </a:t>
            </a:r>
            <a:r>
              <a:rPr lang="es">
                <a:solidFill>
                  <a:schemeClr val="dk1"/>
                </a:solidFill>
                <a:highlight>
                  <a:schemeClr val="accent4"/>
                </a:highlight>
                <a:latin typeface="DM Sans"/>
                <a:ea typeface="DM Sans"/>
                <a:cs typeface="DM Sans"/>
                <a:sym typeface="DM Sans"/>
              </a:rPr>
              <a:t>ESTÁN</a:t>
            </a:r>
            <a:r>
              <a:rPr lang="es">
                <a:solidFill>
                  <a:schemeClr val="dk1"/>
                </a:solidFill>
                <a:highlight>
                  <a:schemeClr val="accent4"/>
                </a:highlight>
                <a:latin typeface="DM Sans"/>
                <a:ea typeface="DM Sans"/>
                <a:cs typeface="DM Sans"/>
                <a:sym typeface="DM Sans"/>
              </a:rPr>
              <a:t> DISPONIBLES EN EL ESPACIO DE LA CLASE 0</a:t>
            </a:r>
            <a:endParaRPr>
              <a:highlight>
                <a:schemeClr val="accent4"/>
              </a:highlight>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3f9792506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3f9792506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Representa la estructura de la información, visualiza el contenido y demuestra las funcionalidades básicas de una manera estática.</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Permite revisar la parte visual real del proyecto.</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f9792506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3f9792506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Simula la interacción interfaz-usuario y debe permitir que el usuario:</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10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Experimente interactuando con la interfaz y contenido del proyecto.</a:t>
            </a:r>
            <a:endParaRPr sz="1200">
              <a:solidFill>
                <a:schemeClr val="dk1"/>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Pruebe las principales interacciones de una manera similar al producto final.</a:t>
            </a:r>
            <a:endParaRPr sz="12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0"/>
              </a:spcAft>
              <a:buClr>
                <a:schemeClr val="dk1"/>
              </a:buClr>
              <a:buSzPts val="1100"/>
              <a:buFont typeface="Arial"/>
              <a:buNone/>
            </a:pPr>
            <a:r>
              <a:t/>
            </a:r>
            <a:endParaRPr b="1" sz="1200">
              <a:solidFill>
                <a:schemeClr val="dk1"/>
              </a:solidFill>
              <a:latin typeface="Didact Gothic"/>
              <a:ea typeface="Didact Gothic"/>
              <a:cs typeface="Didact Gothic"/>
              <a:sym typeface="Didact Gothic"/>
            </a:endParaRPr>
          </a:p>
          <a:p>
            <a:pPr indent="0" lvl="0" marL="0" rtl="0" algn="l">
              <a:spcBef>
                <a:spcPts val="110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c4e35fa3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c4e35fa3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3f9792506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3f9792506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3f9792506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3f9792506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f97925064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3f97925064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d8ab2ab7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0d8ab2ab7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Este momento implica mostrar el código directo desde el programa.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Momento de consolidación de aprendizajes: sketch + uso de etiquetas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3f9792506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3f9792506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3f97925064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3f97925064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0d869e21d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0d869e21d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3c9d1b815_1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3c9d1b815_1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d8ab2ab7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d8ab2ab7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3f97925064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3f97925064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3f9792506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3f9792506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Repaso clase 0</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f97925064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3f9792506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Repaso clase 0</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d8ab2ab7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0d8ab2ab7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3f9792506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3f9792506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f9792506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3f9792506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f97925064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f97925064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f9792506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3f97925064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3f97925064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3f97925064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3c9d1b815_1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3c9d1b815_1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3f97925064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3f97925064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f9792506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3f9792506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d869e21de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d869e21de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f97925064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3f97925064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f97925064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3f97925064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f9792506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3f97925064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3f97925064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3f97925064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3f97925064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3f97925064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3f97925064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3f97925064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3f9792506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3f9792506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3c9d1b815_1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3c9d1b815_1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3f97925064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3f9792506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f97925064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f97925064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f97925064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f97925064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3f97925064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3f97925064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3f97925064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3f97925064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3f97925064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3f97925064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3f97925064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3f97925064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3f97925064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3f97925064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0c85a42a2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0c85a42a2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3c9d1b815_1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3c9d1b815_1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0c85a42a2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0c85a42a2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Usar para que los estudiantes puedan explorar recursos creados por Coderhouse.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Se puede vincular contenido de los canales oficiales de Coderhouse, tanto Youtube como Spotify.</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Por ejemplo:</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Marketing Digital: </a:t>
            </a:r>
            <a:r>
              <a:rPr lang="es" u="sng">
                <a:solidFill>
                  <a:schemeClr val="hlink"/>
                </a:solidFill>
                <a:highlight>
                  <a:srgbClr val="F8F8F8"/>
                </a:highlight>
                <a:latin typeface="DM Sans"/>
                <a:ea typeface="DM Sans"/>
                <a:cs typeface="DM Sans"/>
                <a:sym typeface="DM Sans"/>
                <a:hlinkClick r:id="rId2"/>
              </a:rPr>
              <a:t>https://www.youtube.com/playlist?list=PL_-j_Nxetw-FkGoc8FC8CnNbS18-hdGeu</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Diseño UX/UI: </a:t>
            </a:r>
            <a:r>
              <a:rPr lang="es" u="sng">
                <a:solidFill>
                  <a:schemeClr val="hlink"/>
                </a:solidFill>
                <a:highlight>
                  <a:srgbClr val="F8F8F8"/>
                </a:highlight>
                <a:latin typeface="DM Sans"/>
                <a:ea typeface="DM Sans"/>
                <a:cs typeface="DM Sans"/>
                <a:sym typeface="DM Sans"/>
                <a:hlinkClick r:id="rId3"/>
              </a:rPr>
              <a:t>https://www.youtube.com/watch?v=kpPw989W8cQ&amp;list=PL_-j_Nxetw-EAzc7gJGeyGomRD7JQUmHM</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Programación: </a:t>
            </a:r>
            <a:r>
              <a:rPr lang="es" u="sng">
                <a:solidFill>
                  <a:schemeClr val="hlink"/>
                </a:solidFill>
                <a:highlight>
                  <a:srgbClr val="F8F8F8"/>
                </a:highlight>
                <a:latin typeface="DM Sans"/>
                <a:ea typeface="DM Sans"/>
                <a:cs typeface="DM Sans"/>
                <a:sym typeface="DM Sans"/>
                <a:hlinkClick r:id="rId4"/>
              </a:rPr>
              <a:t>https://www.youtube.com/watch?v=tYC_yfXJb88&amp;list=PL_-j_Nxetw-GGSiu_0KAQKktto9-lOtaO</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freelance: </a:t>
            </a:r>
            <a:r>
              <a:rPr lang="es" u="sng">
                <a:solidFill>
                  <a:schemeClr val="hlink"/>
                </a:solidFill>
                <a:highlight>
                  <a:srgbClr val="F8F8F8"/>
                </a:highlight>
                <a:latin typeface="DM Sans"/>
                <a:ea typeface="DM Sans"/>
                <a:cs typeface="DM Sans"/>
                <a:sym typeface="DM Sans"/>
                <a:hlinkClick r:id="rId5"/>
              </a:rPr>
              <a:t>https://www.youtube.com/watch?v=ua4S23T70KU&amp;list=PL_-j_Nxetw-HUemJyXLr18G5l5t3VU_Eh</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profesional: </a:t>
            </a:r>
            <a:r>
              <a:rPr lang="es" u="sng">
                <a:solidFill>
                  <a:schemeClr val="hlink"/>
                </a:solidFill>
                <a:highlight>
                  <a:srgbClr val="F8F8F8"/>
                </a:highlight>
                <a:latin typeface="DM Sans"/>
                <a:ea typeface="DM Sans"/>
                <a:cs typeface="DM Sans"/>
                <a:sym typeface="DM Sans"/>
                <a:hlinkClick r:id="rId6"/>
              </a:rPr>
              <a:t>https://www.youtube.com/watch?v=SuXj-ElTjL4&amp;list=PL_-j_Nxetw-E1YOlrXMfvF3TQPa0VJDhE</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s">
                <a:solidFill>
                  <a:schemeClr val="dk1"/>
                </a:solidFill>
                <a:latin typeface="DM Sans"/>
                <a:ea typeface="DM Sans"/>
                <a:cs typeface="DM Sans"/>
                <a:sym typeface="DM Sans"/>
              </a:rPr>
              <a:t>Canal de Spotify de Coder: </a:t>
            </a:r>
            <a:r>
              <a:rPr lang="es" u="sng">
                <a:solidFill>
                  <a:schemeClr val="hlink"/>
                </a:solidFill>
                <a:latin typeface="DM Sans"/>
                <a:ea typeface="DM Sans"/>
                <a:cs typeface="DM Sans"/>
                <a:sym typeface="DM Sans"/>
                <a:hlinkClick r:id="rId7"/>
              </a:rPr>
              <a:t>https://open.spotify.com/show/6Z4gbxrzelqVU3syDH3JzI</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0c85a42a2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0c85a42a2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c85a42a2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c85a42a2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0eb5a9f3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0eb5a9f3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0eb5a9f3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0eb5a9f3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0f2b71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0f2b71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3c9d1b815_1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3c9d1b815_1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hyperlink" Target="https://federicodelpiano.github.io/proyecto_final/" TargetMode="External"/><Relationship Id="rId4" Type="http://schemas.openxmlformats.org/officeDocument/2006/relationships/hyperlink" Target="https://jonarosas.github.io/proyecto_final/index.html" TargetMode="External"/><Relationship Id="rId9" Type="http://schemas.openxmlformats.org/officeDocument/2006/relationships/image" Target="../media/image8.png"/><Relationship Id="rId5" Type="http://schemas.openxmlformats.org/officeDocument/2006/relationships/hyperlink" Target="https://emilianop7.github.io/coder_final/" TargetMode="External"/><Relationship Id="rId6" Type="http://schemas.openxmlformats.org/officeDocument/2006/relationships/hyperlink" Target="https://silvina645.github.io/final/index.html" TargetMode="External"/><Relationship Id="rId7" Type="http://schemas.openxmlformats.org/officeDocument/2006/relationships/hyperlink" Target="http://www.coderhouse.com/proyectos" TargetMode="External"/><Relationship Id="rId8" Type="http://schemas.openxmlformats.org/officeDocument/2006/relationships/image" Target="../media/image2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slide" Target="/ppt/slides/slide34.xml"/><Relationship Id="rId6" Type="http://schemas.openxmlformats.org/officeDocument/2006/relationships/slide" Target="/ppt/slides/slide49.xml"/><Relationship Id="rId7" Type="http://schemas.openxmlformats.org/officeDocument/2006/relationships/slide" Target="/ppt/slides/slide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hyperlink" Target="https://www.colourlovers.com/" TargetMode="External"/><Relationship Id="rId4" Type="http://schemas.openxmlformats.org/officeDocument/2006/relationships/hyperlink" Target="https://color.adobe.com/es/create/color-wheel" TargetMode="External"/><Relationship Id="rId5" Type="http://schemas.openxmlformats.org/officeDocument/2006/relationships/hyperlink" Target="https://www.awwwards.com/" TargetMode="External"/><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hyperlink" Target="https://drive.google.com/drive/folders/1vL4JiK04MZcibFbL-5rzwrWAdjteBS-i?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hyperlink" Target="http://www.coderhouse.com" TargetMode="External"/><Relationship Id="rId4" Type="http://schemas.openxmlformats.org/officeDocument/2006/relationships/image" Target="../media/image4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hyperlink" Target="https://www.w3.org/QA/Tips/Doctype.html.e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youtu.be/sNVjfMLofSg" TargetMode="External"/><Relationship Id="rId4" Type="http://schemas.openxmlformats.org/officeDocument/2006/relationships/hyperlink" Target="https://view.genial.ly/62066310bcc3830018b74898" TargetMode="External"/><Relationship Id="rId5" Type="http://schemas.openxmlformats.org/officeDocument/2006/relationships/hyperlink" Target="https://view.genial.ly/62066310bcc3830018b74898"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view.genial.ly/61a7993f3ef3cf0dac4e4b9c/interactive-content-faqs-desarrollo-web"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7.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6.jp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56.png"/><Relationship Id="rId4" Type="http://schemas.openxmlformats.org/officeDocument/2006/relationships/hyperlink" Target="https://www.youtube.com/watch?v=P3pFRCFodo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54.png"/><Relationship Id="rId4" Type="http://schemas.openxmlformats.org/officeDocument/2006/relationships/hyperlink" Target="https://www.youtube.com/watch?v=dIGxJCqLJlY" TargetMode="External"/><Relationship Id="rId5" Type="http://schemas.openxmlformats.org/officeDocument/2006/relationships/hyperlink" Target="https://www.invisionapp.com/" TargetMode="External"/><Relationship Id="rId6" Type="http://schemas.openxmlformats.org/officeDocument/2006/relationships/hyperlink" Target="https://mzl.la/2PCaR3h" TargetMode="External"/><Relationship Id="rId7" Type="http://schemas.openxmlformats.org/officeDocument/2006/relationships/hyperlink" Target="https://mzl.la/2PCaR3h"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4"/>
          <p:cNvPicPr preferRelativeResize="0"/>
          <p:nvPr/>
        </p:nvPicPr>
        <p:blipFill rotWithShape="1">
          <a:blip r:embed="rId3">
            <a:alphaModFix/>
          </a:blip>
          <a:srcRect b="0" l="0" r="3567" t="0"/>
          <a:stretch/>
        </p:blipFill>
        <p:spPr>
          <a:xfrm>
            <a:off x="0" y="0"/>
            <a:ext cx="3305924" cy="5143501"/>
          </a:xfrm>
          <a:prstGeom prst="rect">
            <a:avLst/>
          </a:prstGeom>
          <a:noFill/>
          <a:ln>
            <a:noFill/>
          </a:ln>
        </p:spPr>
      </p:pic>
      <p:sp>
        <p:nvSpPr>
          <p:cNvPr id="118" name="Google Shape;118;p24"/>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4"/>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120" name="Google Shape;120;p2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Equipo</a:t>
            </a:r>
            <a:endParaRPr b="1" sz="4000">
              <a:solidFill>
                <a:schemeClr val="dk1"/>
              </a:solidFill>
              <a:latin typeface="DM Sans"/>
              <a:ea typeface="DM Sans"/>
              <a:cs typeface="DM Sans"/>
              <a:sym typeface="DM Sans"/>
            </a:endParaRPr>
          </a:p>
        </p:txBody>
      </p:sp>
      <p:sp>
        <p:nvSpPr>
          <p:cNvPr id="121" name="Google Shape;121;p24"/>
          <p:cNvSpPr txBox="1"/>
          <p:nvPr/>
        </p:nvSpPr>
        <p:spPr>
          <a:xfrm>
            <a:off x="3694625" y="1900775"/>
            <a:ext cx="4778400" cy="267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¡Participa de los After Class!</a:t>
            </a:r>
            <a:r>
              <a:rPr lang="es"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Intercambia ideas por </a:t>
            </a:r>
            <a:r>
              <a:rPr b="1" lang="es" sz="1350">
                <a:solidFill>
                  <a:schemeClr val="dk1"/>
                </a:solidFill>
                <a:latin typeface="DM Sans"/>
                <a:ea typeface="DM Sans"/>
                <a:cs typeface="DM Sans"/>
                <a:sym typeface="DM Sans"/>
              </a:rPr>
              <a:t>el chat de la plataforma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Siempre </a:t>
            </a:r>
            <a:r>
              <a:rPr b="1" lang="es" sz="1350">
                <a:solidFill>
                  <a:schemeClr val="dk1"/>
                </a:solidFill>
                <a:latin typeface="DM Sans"/>
                <a:ea typeface="DM Sans"/>
                <a:cs typeface="DM Sans"/>
                <a:sym typeface="DM Sans"/>
              </a:rPr>
              <a:t>interactúa respetuosamente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No te olvides de</a:t>
            </a:r>
            <a:r>
              <a:rPr b="1" lang="es" sz="1350">
                <a:solidFill>
                  <a:schemeClr val="dk1"/>
                </a:solidFill>
                <a:latin typeface="DM Sans"/>
                <a:ea typeface="DM Sans"/>
                <a:cs typeface="DM Sans"/>
                <a:sym typeface="DM Sans"/>
              </a:rPr>
              <a:t> valorar tu experiencia</a:t>
            </a:r>
            <a:r>
              <a:rPr lang="es"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Interacciones</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en clase</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6"/>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133" name="Google Shape;133;p26"/>
          <p:cNvSpPr/>
          <p:nvPr/>
        </p:nvSpPr>
        <p:spPr>
          <a:xfrm>
            <a:off x="588525" y="35231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txBox="1"/>
          <p:nvPr/>
        </p:nvSpPr>
        <p:spPr>
          <a:xfrm>
            <a:off x="549525" y="32900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1.</a:t>
            </a:r>
            <a:endParaRPr b="1">
              <a:latin typeface="DM Sans"/>
              <a:ea typeface="DM Sans"/>
              <a:cs typeface="DM Sans"/>
              <a:sym typeface="DM Sans"/>
            </a:endParaRPr>
          </a:p>
        </p:txBody>
      </p:sp>
      <p:sp>
        <p:nvSpPr>
          <p:cNvPr id="135" name="Google Shape;135;p26"/>
          <p:cNvSpPr txBox="1"/>
          <p:nvPr/>
        </p:nvSpPr>
        <p:spPr>
          <a:xfrm>
            <a:off x="473350" y="929975"/>
            <a:ext cx="4806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Mientras el profesor explica</a:t>
            </a:r>
            <a:endParaRPr b="1" sz="4000">
              <a:solidFill>
                <a:schemeClr val="dk1"/>
              </a:solidFill>
              <a:latin typeface="DM Sans"/>
              <a:ea typeface="DM Sans"/>
              <a:cs typeface="DM Sans"/>
              <a:sym typeface="DM Sans"/>
            </a:endParaRPr>
          </a:p>
        </p:txBody>
      </p:sp>
      <p:sp>
        <p:nvSpPr>
          <p:cNvPr id="136" name="Google Shape;136;p26"/>
          <p:cNvSpPr txBox="1"/>
          <p:nvPr/>
        </p:nvSpPr>
        <p:spPr>
          <a:xfrm>
            <a:off x="473350" y="2330675"/>
            <a:ext cx="4806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mantener una comunicación clara y fluida a lo largo de la clase, te proponemos mantener 2 reglas:</a:t>
            </a:r>
            <a:endParaRPr sz="1350">
              <a:latin typeface="DM Sans"/>
              <a:ea typeface="DM Sans"/>
              <a:cs typeface="DM Sans"/>
              <a:sym typeface="DM Sans"/>
            </a:endParaRPr>
          </a:p>
        </p:txBody>
      </p:sp>
      <p:cxnSp>
        <p:nvCxnSpPr>
          <p:cNvPr id="137" name="Google Shape;137;p26"/>
          <p:cNvCxnSpPr>
            <a:endCxn id="138" idx="2"/>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
        <p:nvSpPr>
          <p:cNvPr id="138" name="Google Shape;138;p26"/>
          <p:cNvSpPr txBox="1"/>
          <p:nvPr/>
        </p:nvSpPr>
        <p:spPr>
          <a:xfrm>
            <a:off x="932625" y="3290075"/>
            <a:ext cx="4347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tienes dudas durante la explicación, debes consultarle directamente por privado a tu tutor por el chat de Zoom.</a:t>
            </a:r>
            <a:endParaRPr sz="1350">
              <a:latin typeface="DM Sans"/>
              <a:ea typeface="DM Sans"/>
              <a:cs typeface="DM Sans"/>
              <a:sym typeface="DM Sans"/>
            </a:endParaRPr>
          </a:p>
        </p:txBody>
      </p:sp>
      <p:pic>
        <p:nvPicPr>
          <p:cNvPr id="139" name="Google Shape;139;p26"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6" y="689850"/>
            <a:ext cx="3228478" cy="3712749"/>
          </a:xfrm>
          <a:prstGeom prst="rect">
            <a:avLst/>
          </a:prstGeom>
          <a:noFill/>
          <a:ln>
            <a:noFill/>
          </a:ln>
        </p:spPr>
      </p:pic>
      <p:sp>
        <p:nvSpPr>
          <p:cNvPr id="140" name="Google Shape;140;p26"/>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7"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7" y="689850"/>
            <a:ext cx="3228478" cy="3712743"/>
          </a:xfrm>
          <a:prstGeom prst="rect">
            <a:avLst/>
          </a:prstGeom>
          <a:noFill/>
          <a:ln>
            <a:noFill/>
          </a:ln>
        </p:spPr>
      </p:pic>
      <p:sp>
        <p:nvSpPr>
          <p:cNvPr id="146" name="Google Shape;146;p27"/>
          <p:cNvSpPr/>
          <p:nvPr/>
        </p:nvSpPr>
        <p:spPr>
          <a:xfrm>
            <a:off x="588525" y="25637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txBox="1"/>
          <p:nvPr/>
        </p:nvSpPr>
        <p:spPr>
          <a:xfrm>
            <a:off x="549525" y="23306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2</a:t>
            </a:r>
            <a:r>
              <a:rPr b="1" lang="es" sz="1600">
                <a:solidFill>
                  <a:schemeClr val="dk1"/>
                </a:solidFill>
                <a:latin typeface="DM Sans"/>
                <a:ea typeface="DM Sans"/>
                <a:cs typeface="DM Sans"/>
                <a:sym typeface="DM Sans"/>
              </a:rPr>
              <a:t>.</a:t>
            </a:r>
            <a:endParaRPr b="1">
              <a:latin typeface="DM Sans"/>
              <a:ea typeface="DM Sans"/>
              <a:cs typeface="DM Sans"/>
              <a:sym typeface="DM Sans"/>
            </a:endParaRPr>
          </a:p>
        </p:txBody>
      </p:sp>
      <p:sp>
        <p:nvSpPr>
          <p:cNvPr id="148" name="Google Shape;148;p27"/>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150" name="Google Shape;150;p27"/>
          <p:cNvSpPr txBox="1"/>
          <p:nvPr/>
        </p:nvSpPr>
        <p:spPr>
          <a:xfrm>
            <a:off x="932625" y="2330675"/>
            <a:ext cx="4347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Entre contenido y contenido, se abrirán breves espacios de consulta. Allí puedes escribir en el chat tu pregunta.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¡Tu duda puede ayudar a otras personas!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olvides seleccionar “todos” para que todos puedan leerte (y no solo tu tutor). </a:t>
            </a:r>
            <a:endParaRPr sz="1350">
              <a:latin typeface="DM Sans"/>
              <a:ea typeface="DM Sans"/>
              <a:cs typeface="DM Sans"/>
              <a:sym typeface="DM Sans"/>
            </a:endParaRPr>
          </a:p>
        </p:txBody>
      </p:sp>
      <p:sp>
        <p:nvSpPr>
          <p:cNvPr id="151" name="Google Shape;151;p27"/>
          <p:cNvSpPr txBox="1"/>
          <p:nvPr/>
        </p:nvSpPr>
        <p:spPr>
          <a:xfrm>
            <a:off x="473350" y="9299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Espacios para consultas</a:t>
            </a:r>
            <a:endParaRPr b="1" sz="4000">
              <a:solidFill>
                <a:schemeClr val="dk1"/>
              </a:solidFill>
              <a:latin typeface="DM Sans"/>
              <a:ea typeface="DM Sans"/>
              <a:cs typeface="DM Sans"/>
              <a:sym typeface="DM Sans"/>
            </a:endParaRPr>
          </a:p>
        </p:txBody>
      </p:sp>
      <p:sp>
        <p:nvSpPr>
          <p:cNvPr id="152" name="Google Shape;152;p27"/>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27"/>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160" name="Google Shape;160;p28"/>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Funcionalidades</a:t>
            </a:r>
            <a:endParaRPr b="1" sz="4000">
              <a:solidFill>
                <a:schemeClr val="dk1"/>
              </a:solidFill>
              <a:latin typeface="DM Sans"/>
              <a:ea typeface="DM Sans"/>
              <a:cs typeface="DM Sans"/>
              <a:sym typeface="DM Sans"/>
            </a:endParaRPr>
          </a:p>
        </p:txBody>
      </p:sp>
      <p:sp>
        <p:nvSpPr>
          <p:cNvPr id="161" name="Google Shape;161;p28"/>
          <p:cNvSpPr txBox="1"/>
          <p:nvPr/>
        </p:nvSpPr>
        <p:spPr>
          <a:xfrm>
            <a:off x="473350" y="1776575"/>
            <a:ext cx="40986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lang="es" sz="1350">
                <a:solidFill>
                  <a:schemeClr val="dk1"/>
                </a:solidFill>
                <a:latin typeface="DM Sans"/>
                <a:ea typeface="DM Sans"/>
                <a:cs typeface="DM Sans"/>
                <a:sym typeface="DM Sans"/>
              </a:rPr>
              <a:t>Para </a:t>
            </a:r>
            <a:r>
              <a:rPr b="1" lang="es" sz="1350">
                <a:solidFill>
                  <a:schemeClr val="dk1"/>
                </a:solidFill>
                <a:latin typeface="DM Sans"/>
                <a:ea typeface="DM Sans"/>
                <a:cs typeface="DM Sans"/>
                <a:sym typeface="DM Sans"/>
              </a:rPr>
              <a:t>evitar saturar el chat de mensajes, </a:t>
            </a:r>
            <a:r>
              <a:rPr lang="es" sz="1350">
                <a:solidFill>
                  <a:schemeClr val="dk1"/>
                </a:solidFill>
                <a:latin typeface="DM Sans"/>
                <a:ea typeface="DM Sans"/>
                <a:cs typeface="DM Sans"/>
                <a:sym typeface="DM Sans"/>
              </a:rPr>
              <a:t>u</a:t>
            </a:r>
            <a:r>
              <a:rPr lang="es" sz="1350">
                <a:solidFill>
                  <a:schemeClr val="dk1"/>
                </a:solidFill>
                <a:latin typeface="DM Sans"/>
                <a:ea typeface="DM Sans"/>
                <a:cs typeface="DM Sans"/>
                <a:sym typeface="DM Sans"/>
              </a:rPr>
              <a:t>tiliza los signos que figuran en el apartado </a:t>
            </a:r>
            <a:r>
              <a:rPr b="1" lang="es" sz="1350">
                <a:solidFill>
                  <a:schemeClr val="dk1"/>
                </a:solidFill>
                <a:latin typeface="DM Sans"/>
                <a:ea typeface="DM Sans"/>
                <a:cs typeface="DM Sans"/>
                <a:sym typeface="DM Sans"/>
              </a:rPr>
              <a:t>Participantes</a:t>
            </a:r>
            <a:r>
              <a:rPr lang="es" sz="1350">
                <a:solidFill>
                  <a:schemeClr val="dk1"/>
                </a:solidFill>
                <a:latin typeface="DM Sans"/>
                <a:ea typeface="DM Sans"/>
                <a:cs typeface="DM Sans"/>
                <a:sym typeface="DM Sans"/>
              </a:rPr>
              <a:t>, dentro de Zoom.</a:t>
            </a:r>
            <a:r>
              <a:rPr lang="es" sz="1350">
                <a:solidFill>
                  <a:srgbClr val="666666"/>
                </a:solidFill>
                <a:latin typeface="DM Sans"/>
                <a:ea typeface="DM Sans"/>
                <a:cs typeface="DM Sans"/>
                <a:sym typeface="DM Sans"/>
              </a:rPr>
              <a:t>**</a:t>
            </a:r>
            <a:endParaRPr sz="1350">
              <a:latin typeface="DM Sans"/>
              <a:ea typeface="DM Sans"/>
              <a:cs typeface="DM Sans"/>
              <a:sym typeface="DM Sans"/>
            </a:endParaRPr>
          </a:p>
        </p:txBody>
      </p:sp>
      <p:sp>
        <p:nvSpPr>
          <p:cNvPr id="162" name="Google Shape;162;p28"/>
          <p:cNvSpPr txBox="1"/>
          <p:nvPr/>
        </p:nvSpPr>
        <p:spPr>
          <a:xfrm>
            <a:off x="4735750" y="1776575"/>
            <a:ext cx="39252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b="1" lang="es" sz="1350">
                <a:solidFill>
                  <a:schemeClr val="dk1"/>
                </a:solidFill>
                <a:latin typeface="DM Sans"/>
                <a:ea typeface="DM Sans"/>
                <a:cs typeface="DM Sans"/>
                <a:sym typeface="DM Sans"/>
              </a:rPr>
              <a:t>Por ejemplo:</a:t>
            </a:r>
            <a:r>
              <a:rPr lang="es" sz="1350">
                <a:solidFill>
                  <a:schemeClr val="dk1"/>
                </a:solidFill>
                <a:latin typeface="DM Sans"/>
                <a:ea typeface="DM Sans"/>
                <a:cs typeface="DM Sans"/>
                <a:sym typeface="DM Sans"/>
              </a:rPr>
              <a:t> si se pregunta si se escucha correctamente, debes seleccionar la opción “Sí” o “No”. </a:t>
            </a:r>
            <a:endParaRPr sz="1350">
              <a:latin typeface="DM Sans"/>
              <a:ea typeface="DM Sans"/>
              <a:cs typeface="DM Sans"/>
              <a:sym typeface="DM Sans"/>
            </a:endParaRPr>
          </a:p>
        </p:txBody>
      </p:sp>
      <p:pic>
        <p:nvPicPr>
          <p:cNvPr descr="Aparece: la cantidad de participantes, la opción de chatear y de compartir pantalla" id="163" name="Google Shape;163;p28" title="captura de pantalla de menú de zoom "/>
          <p:cNvPicPr preferRelativeResize="0"/>
          <p:nvPr/>
        </p:nvPicPr>
        <p:blipFill>
          <a:blip r:embed="rId3">
            <a:alphaModFix/>
          </a:blip>
          <a:stretch>
            <a:fillRect/>
          </a:stretch>
        </p:blipFill>
        <p:spPr>
          <a:xfrm>
            <a:off x="549525" y="2748075"/>
            <a:ext cx="3668949" cy="611500"/>
          </a:xfrm>
          <a:prstGeom prst="rect">
            <a:avLst/>
          </a:prstGeom>
          <a:noFill/>
          <a:ln>
            <a:noFill/>
          </a:ln>
        </p:spPr>
      </p:pic>
      <p:pic>
        <p:nvPicPr>
          <p:cNvPr descr="Aparecen: emojis y opciones de votación" id="164" name="Google Shape;164;p28" title="captura de pantalla de menú de zoom de reacciones"/>
          <p:cNvPicPr preferRelativeResize="0"/>
          <p:nvPr/>
        </p:nvPicPr>
        <p:blipFill>
          <a:blip r:embed="rId4">
            <a:alphaModFix/>
          </a:blip>
          <a:stretch>
            <a:fillRect/>
          </a:stretch>
        </p:blipFill>
        <p:spPr>
          <a:xfrm>
            <a:off x="4818698" y="2715563"/>
            <a:ext cx="2583750" cy="1534275"/>
          </a:xfrm>
          <a:prstGeom prst="rect">
            <a:avLst/>
          </a:prstGeom>
          <a:noFill/>
          <a:ln>
            <a:noFill/>
          </a:ln>
        </p:spPr>
      </p:pic>
      <p:sp>
        <p:nvSpPr>
          <p:cNvPr id="165" name="Google Shape;165;p28"/>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**Para quitar el signo, presiona el mismo botón nuevamente o la opción “clear all”.</a:t>
            </a:r>
            <a:endParaRPr i="1" sz="1100" u="sng">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After Class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p:nvPr/>
        </p:nvSpPr>
        <p:spPr>
          <a:xfrm>
            <a:off x="588525" y="686550"/>
            <a:ext cx="14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177" name="Google Shape;177;p30"/>
          <p:cNvSpPr txBox="1"/>
          <p:nvPr/>
        </p:nvSpPr>
        <p:spPr>
          <a:xfrm>
            <a:off x="4681950" y="1820650"/>
            <a:ext cx="38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178" name="Google Shape;178;p30"/>
          <p:cNvSpPr txBox="1"/>
          <p:nvPr/>
        </p:nvSpPr>
        <p:spPr>
          <a:xfrm>
            <a:off x="501450" y="89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179" name="Google Shape;179;p30"/>
          <p:cNvSpPr txBox="1"/>
          <p:nvPr/>
        </p:nvSpPr>
        <p:spPr>
          <a:xfrm>
            <a:off x="4714950" y="2468500"/>
            <a:ext cx="3894600" cy="1491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responderán </a:t>
            </a:r>
            <a:r>
              <a:rPr b="1" lang="es" sz="1350">
                <a:solidFill>
                  <a:schemeClr val="dk1"/>
                </a:solidFill>
                <a:latin typeface="DM Sans"/>
                <a:ea typeface="DM Sans"/>
                <a:cs typeface="DM Sans"/>
                <a:sym typeface="DM Sans"/>
              </a:rPr>
              <a:t>dudas puntuales</a:t>
            </a:r>
            <a:r>
              <a:rPr lang="es" sz="1350">
                <a:solidFill>
                  <a:schemeClr val="dk1"/>
                </a:solidFill>
                <a:latin typeface="DM Sans"/>
                <a:ea typeface="DM Sans"/>
                <a:cs typeface="DM Sans"/>
                <a:sym typeface="DM Sans"/>
              </a:rPr>
              <a:t> que hayan quedado sobre los temas dados. ¡Vení preparado, queremos escucharte! </a:t>
            </a:r>
            <a:endParaRPr sz="1350">
              <a:solidFill>
                <a:schemeClr val="dk1"/>
              </a:solidFill>
              <a:latin typeface="DM Sans"/>
              <a:ea typeface="DM Sans"/>
              <a:cs typeface="DM Sans"/>
              <a:sym typeface="DM Sans"/>
            </a:endParaRPr>
          </a:p>
          <a:p>
            <a:pPr indent="0" lvl="0" marL="457200" rtl="0" algn="l">
              <a:lnSpc>
                <a:spcPct val="3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verán temas de </a:t>
            </a:r>
            <a:r>
              <a:rPr b="1" lang="es" sz="1350">
                <a:solidFill>
                  <a:schemeClr val="dk1"/>
                </a:solidFill>
                <a:latin typeface="DM Sans"/>
                <a:ea typeface="DM Sans"/>
                <a:cs typeface="DM Sans"/>
                <a:sym typeface="DM Sans"/>
              </a:rPr>
              <a:t>conocimientos básicos</a:t>
            </a:r>
            <a:r>
              <a:rPr lang="es"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180" name="Google Shape;180;p30"/>
          <p:cNvSpPr txBox="1"/>
          <p:nvPr/>
        </p:nvSpPr>
        <p:spPr>
          <a:xfrm>
            <a:off x="473350" y="1820650"/>
            <a:ext cx="396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Si hay </a:t>
            </a:r>
            <a:r>
              <a:rPr b="1" lang="es" sz="1350">
                <a:latin typeface="DM Sans"/>
                <a:ea typeface="DM Sans"/>
                <a:cs typeface="DM Sans"/>
                <a:sym typeface="DM Sans"/>
              </a:rPr>
              <a:t>temas que no se entendieron o necesitan refuerzo </a:t>
            </a:r>
            <a:r>
              <a:rPr lang="es" sz="1350">
                <a:latin typeface="DM Sans"/>
                <a:ea typeface="DM Sans"/>
                <a:cs typeface="DM Sans"/>
                <a:sym typeface="DM Sans"/>
              </a:rPr>
              <a:t>se trabajarán en una clase de 1 hs que opera como </a:t>
            </a:r>
            <a:r>
              <a:rPr b="1" lang="es" sz="1350">
                <a:solidFill>
                  <a:schemeClr val="dk1"/>
                </a:solidFill>
                <a:highlight>
                  <a:srgbClr val="EAFF6A"/>
                </a:highlight>
                <a:latin typeface="DM Sans"/>
                <a:ea typeface="DM Sans"/>
                <a:cs typeface="DM Sans"/>
                <a:sym typeface="DM Sans"/>
              </a:rPr>
              <a:t>espacio de consulta</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son obligatorias ni se toma asistencia, pero son el espacio uno a uno con tu  profesor/a</a:t>
            </a:r>
            <a:r>
              <a:rPr lang="es" sz="1350">
                <a:solidFill>
                  <a:srgbClr val="666666"/>
                </a:solidFill>
                <a:latin typeface="DM Sans"/>
                <a:ea typeface="DM Sans"/>
                <a:cs typeface="DM Sans"/>
                <a:sym typeface="DM Sans"/>
              </a:rPr>
              <a:t>**</a:t>
            </a:r>
            <a:r>
              <a:rPr lang="es"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
        <p:nvSpPr>
          <p:cNvPr id="181" name="Google Shape;181;p30"/>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**Los/as tutores/as también serán protagonistas, liderando 5 veces este espacio en todo el curso.</a:t>
            </a:r>
            <a:endParaRPr i="1" sz="1200" u="sng">
              <a:solidFill>
                <a:srgbClr val="83AEFB"/>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nvSpPr>
        <p:spPr>
          <a:xfrm>
            <a:off x="1461300" y="195300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Instancias prácticas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192" name="Google Shape;192;p32"/>
          <p:cNvSpPr txBox="1"/>
          <p:nvPr/>
        </p:nvSpPr>
        <p:spPr>
          <a:xfrm>
            <a:off x="814375" y="2285950"/>
            <a:ext cx="2190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193" name="Google Shape;193;p32"/>
          <p:cNvSpPr txBox="1"/>
          <p:nvPr/>
        </p:nvSpPr>
        <p:spPr>
          <a:xfrm>
            <a:off x="359190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Workbook</a:t>
            </a:r>
            <a:endParaRPr b="1">
              <a:latin typeface="DM Sans"/>
              <a:ea typeface="DM Sans"/>
              <a:cs typeface="DM Sans"/>
              <a:sym typeface="DM Sans"/>
            </a:endParaRPr>
          </a:p>
        </p:txBody>
      </p:sp>
      <p:sp>
        <p:nvSpPr>
          <p:cNvPr id="194" name="Google Shape;194;p32"/>
          <p:cNvSpPr txBox="1"/>
          <p:nvPr/>
        </p:nvSpPr>
        <p:spPr>
          <a:xfrm>
            <a:off x="6278225"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195" name="Google Shape;195;p32"/>
          <p:cNvSpPr txBox="1"/>
          <p:nvPr/>
        </p:nvSpPr>
        <p:spPr>
          <a:xfrm>
            <a:off x="624975" y="2686150"/>
            <a:ext cx="24705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 Ayudan a poner en práctica los conceptos y la teoría vista en clase. No deben ser subidas a la plataforma y se desarrollan en la clase sincrónica.</a:t>
            </a:r>
            <a:endParaRPr sz="1200">
              <a:solidFill>
                <a:schemeClr val="dk1"/>
              </a:solidFill>
              <a:latin typeface="DM Sans"/>
              <a:ea typeface="DM Sans"/>
              <a:cs typeface="DM Sans"/>
              <a:sym typeface="DM Sans"/>
            </a:endParaRPr>
          </a:p>
        </p:txBody>
      </p:sp>
      <p:sp>
        <p:nvSpPr>
          <p:cNvPr id="196" name="Google Shape;196;p32"/>
          <p:cNvSpPr txBox="1"/>
          <p:nvPr/>
        </p:nvSpPr>
        <p:spPr>
          <a:xfrm>
            <a:off x="3135250" y="2703725"/>
            <a:ext cx="28173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Actividades relacionadas con el Proyecto Final. </a:t>
            </a:r>
            <a:r>
              <a:rPr lang="es" sz="1200">
                <a:solidFill>
                  <a:schemeClr val="dk1"/>
                </a:solidFill>
                <a:highlight>
                  <a:schemeClr val="lt1"/>
                </a:highlight>
                <a:latin typeface="DM Sans"/>
                <a:ea typeface="DM Sans"/>
                <a:cs typeface="DM Sans"/>
                <a:sym typeface="DM Sans"/>
              </a:rPr>
              <a:t>No son entregables ni obligatorias, pero su resolución es muy importante para llegar con mayor nivel de avance a las entregas obligatorias. Se desarrollan de forma asincrónica.</a:t>
            </a:r>
            <a:endParaRPr sz="1200">
              <a:solidFill>
                <a:schemeClr val="dk1"/>
              </a:solidFill>
              <a:latin typeface="DM Sans"/>
              <a:ea typeface="DM Sans"/>
              <a:cs typeface="DM Sans"/>
              <a:sym typeface="DM Sans"/>
            </a:endParaRPr>
          </a:p>
        </p:txBody>
      </p:sp>
      <p:sp>
        <p:nvSpPr>
          <p:cNvPr id="197" name="Google Shape;197;p32"/>
          <p:cNvSpPr txBox="1"/>
          <p:nvPr/>
        </p:nvSpPr>
        <p:spPr>
          <a:xfrm>
            <a:off x="6074000" y="2703725"/>
            <a:ext cx="24705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Entregas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p:txBody>
      </p:sp>
      <p:cxnSp>
        <p:nvCxnSpPr>
          <p:cNvPr id="198" name="Google Shape;198;p32"/>
          <p:cNvCxnSpPr>
            <a:stCxn id="199" idx="6"/>
          </p:cNvCxnSpPr>
          <p:nvPr/>
        </p:nvCxnSpPr>
        <p:spPr>
          <a:xfrm>
            <a:off x="2290113" y="1779529"/>
            <a:ext cx="1960200" cy="0"/>
          </a:xfrm>
          <a:prstGeom prst="straightConnector1">
            <a:avLst/>
          </a:prstGeom>
          <a:noFill/>
          <a:ln cap="flat" cmpd="sng" w="9525">
            <a:solidFill>
              <a:srgbClr val="9E9E9E"/>
            </a:solidFill>
            <a:prstDash val="solid"/>
            <a:round/>
            <a:headEnd len="med" w="med" type="none"/>
            <a:tailEnd len="med" w="med" type="none"/>
          </a:ln>
        </p:spPr>
      </p:cxnSp>
      <p:cxnSp>
        <p:nvCxnSpPr>
          <p:cNvPr id="200" name="Google Shape;200;p32"/>
          <p:cNvCxnSpPr>
            <a:endCxn id="201" idx="2"/>
          </p:cNvCxnSpPr>
          <p:nvPr/>
        </p:nvCxnSpPr>
        <p:spPr>
          <a:xfrm>
            <a:off x="4837476" y="1779529"/>
            <a:ext cx="1960200" cy="0"/>
          </a:xfrm>
          <a:prstGeom prst="straightConnector1">
            <a:avLst/>
          </a:prstGeom>
          <a:noFill/>
          <a:ln cap="flat" cmpd="sng" w="9525">
            <a:solidFill>
              <a:srgbClr val="9E9E9E"/>
            </a:solidFill>
            <a:prstDash val="solid"/>
            <a:round/>
            <a:headEnd len="med" w="med" type="none"/>
            <a:tailEnd len="med" w="med" type="none"/>
          </a:ln>
        </p:spPr>
      </p:cxnSp>
      <p:grpSp>
        <p:nvGrpSpPr>
          <p:cNvPr id="202" name="Google Shape;202;p32"/>
          <p:cNvGrpSpPr/>
          <p:nvPr/>
        </p:nvGrpSpPr>
        <p:grpSpPr>
          <a:xfrm>
            <a:off x="1551231" y="1485973"/>
            <a:ext cx="738900" cy="738900"/>
            <a:chOff x="974706" y="2467173"/>
            <a:chExt cx="738900" cy="738900"/>
          </a:xfrm>
        </p:grpSpPr>
        <p:sp>
          <p:nvSpPr>
            <p:cNvPr id="203" name="Google Shape;203;p3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grpSp>
        <p:nvGrpSpPr>
          <p:cNvPr id="205" name="Google Shape;205;p32"/>
          <p:cNvGrpSpPr/>
          <p:nvPr/>
        </p:nvGrpSpPr>
        <p:grpSpPr>
          <a:xfrm>
            <a:off x="4174458" y="1410073"/>
            <a:ext cx="738900" cy="738900"/>
            <a:chOff x="3137108" y="2467173"/>
            <a:chExt cx="738900" cy="738900"/>
          </a:xfrm>
        </p:grpSpPr>
        <p:sp>
          <p:nvSpPr>
            <p:cNvPr id="206" name="Google Shape;206;p3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2"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grpSp>
        <p:nvGrpSpPr>
          <p:cNvPr id="208" name="Google Shape;208;p32"/>
          <p:cNvGrpSpPr/>
          <p:nvPr/>
        </p:nvGrpSpPr>
        <p:grpSpPr>
          <a:xfrm>
            <a:off x="6797676" y="1452735"/>
            <a:ext cx="738900" cy="738900"/>
            <a:chOff x="7208351" y="2467173"/>
            <a:chExt cx="738900" cy="738900"/>
          </a:xfrm>
        </p:grpSpPr>
        <p:sp>
          <p:nvSpPr>
            <p:cNvPr id="209" name="Google Shape;209;p3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2" title="ícono de entrega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216" name="Google Shape;216;p33"/>
          <p:cNvSpPr txBox="1"/>
          <p:nvPr/>
        </p:nvSpPr>
        <p:spPr>
          <a:xfrm>
            <a:off x="4974550" y="1742450"/>
            <a:ext cx="3147300" cy="25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Dentro de tu carpeta de cursada encontrarás el archivo de “Hoja de ruta”, </a:t>
            </a:r>
            <a:r>
              <a:rPr lang="es" sz="1350">
                <a:solidFill>
                  <a:schemeClr val="dk1"/>
                </a:solidFill>
                <a:latin typeface="DM Sans"/>
                <a:ea typeface="DM Sans"/>
                <a:cs typeface="DM Sans"/>
                <a:sym typeface="DM Sans"/>
              </a:rPr>
              <a:t>este espacio fue creado  para que puedan visualizar en un mismo lugar, de manera rápida y ágil, todas las pre-entregas y entrega del Proyecto Final</a:t>
            </a:r>
            <a:r>
              <a:rPr lang="es"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s" sz="1200">
                <a:solidFill>
                  <a:schemeClr val="dk1"/>
                </a:solidFill>
                <a:highlight>
                  <a:srgbClr val="EA90FF"/>
                </a:highlight>
                <a:latin typeface="DM Sans"/>
                <a:ea typeface="DM Sans"/>
                <a:cs typeface="DM Sans"/>
                <a:sym typeface="DM Sans"/>
              </a:rPr>
              <a:t>Te recomendamos utilizar esta herramienta para organizar la  cursada y la construcción de tu proyecto final.</a:t>
            </a:r>
            <a:endParaRPr sz="1200">
              <a:solidFill>
                <a:schemeClr val="dk1"/>
              </a:solidFill>
              <a:highlight>
                <a:srgbClr val="EA90FF"/>
              </a:highlight>
              <a:latin typeface="DM Sans"/>
              <a:ea typeface="DM Sans"/>
              <a:cs typeface="DM Sans"/>
              <a:sym typeface="DM Sans"/>
            </a:endParaRPr>
          </a:p>
          <a:p>
            <a:pPr indent="0" lvl="0" marL="0" rtl="0" algn="l">
              <a:spcBef>
                <a:spcPts val="0"/>
              </a:spcBef>
              <a:spcAft>
                <a:spcPts val="0"/>
              </a:spcAft>
              <a:buNone/>
            </a:pPr>
            <a:r>
              <a:t/>
            </a:r>
            <a:endParaRPr/>
          </a:p>
        </p:txBody>
      </p:sp>
      <p:pic>
        <p:nvPicPr>
          <p:cNvPr id="217" name="Google Shape;217;p33"/>
          <p:cNvPicPr preferRelativeResize="0"/>
          <p:nvPr/>
        </p:nvPicPr>
        <p:blipFill>
          <a:blip r:embed="rId3">
            <a:alphaModFix/>
          </a:blip>
          <a:stretch>
            <a:fillRect/>
          </a:stretch>
        </p:blipFill>
        <p:spPr>
          <a:xfrm>
            <a:off x="761668" y="1742449"/>
            <a:ext cx="3955082" cy="222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3734250" y="2950650"/>
            <a:ext cx="1961100" cy="1639200"/>
          </a:xfrm>
          <a:prstGeom prst="rect">
            <a:avLst/>
          </a:prstGeom>
          <a:noFill/>
          <a:ln>
            <a:noFill/>
          </a:ln>
        </p:spPr>
        <p:txBody>
          <a:bodyPr anchorCtr="0" anchor="t" bIns="91425" lIns="91425" spcFirstLastPara="1" rIns="91425" wrap="square" tIns="91425">
            <a:spAutoFit/>
          </a:bodyPr>
          <a:lstStyle/>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314325" lvl="1" marL="9144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p:txBody>
      </p:sp>
      <p:sp>
        <p:nvSpPr>
          <p:cNvPr id="53" name="Google Shape;53;p16"/>
          <p:cNvSpPr txBox="1"/>
          <p:nvPr/>
        </p:nvSpPr>
        <p:spPr>
          <a:xfrm>
            <a:off x="3742800" y="733625"/>
            <a:ext cx="49257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3000">
                <a:solidFill>
                  <a:schemeClr val="lt1"/>
                </a:solidFill>
                <a:latin typeface="Helvetica Neue"/>
                <a:ea typeface="Helvetica Neue"/>
                <a:cs typeface="Helvetica Neue"/>
                <a:sym typeface="Helvetica Neue"/>
              </a:rPr>
              <a:t>Presentación </a:t>
            </a:r>
            <a:endParaRPr b="1" sz="3000">
              <a:solidFill>
                <a:schemeClr val="lt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s" sz="3000">
                <a:solidFill>
                  <a:schemeClr val="accent6"/>
                </a:solidFill>
                <a:latin typeface="Helvetica Neue"/>
                <a:ea typeface="Helvetica Neue"/>
                <a:cs typeface="Helvetica Neue"/>
                <a:sym typeface="Helvetica Neue"/>
              </a:rPr>
              <a:t>del equipo</a:t>
            </a:r>
            <a:endParaRPr b="1" sz="3000">
              <a:solidFill>
                <a:schemeClr val="accent6"/>
              </a:solidFill>
              <a:latin typeface="Helvetica Neue"/>
              <a:ea typeface="Helvetica Neue"/>
              <a:cs typeface="Helvetica Neue"/>
              <a:sym typeface="Helvetica Neue"/>
            </a:endParaRPr>
          </a:p>
        </p:txBody>
      </p:sp>
      <p:sp>
        <p:nvSpPr>
          <p:cNvPr id="54" name="Google Shape;54;p16"/>
          <p:cNvSpPr txBox="1"/>
          <p:nvPr/>
        </p:nvSpPr>
        <p:spPr>
          <a:xfrm>
            <a:off x="3742800" y="1944100"/>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Profesor/a responsable: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Coordinador/a:</a:t>
            </a:r>
            <a:r>
              <a:rPr lang="es"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b="1" lang="es" sz="1350">
                <a:solidFill>
                  <a:schemeClr val="lt1"/>
                </a:solidFill>
                <a:latin typeface="DM Sans"/>
                <a:ea typeface="DM Sans"/>
                <a:cs typeface="DM Sans"/>
                <a:sym typeface="DM Sans"/>
              </a:rPr>
              <a:t>Tutores y tutoras:</a:t>
            </a:r>
            <a:endParaRPr sz="1350">
              <a:solidFill>
                <a:schemeClr val="lt1"/>
              </a:solidFill>
              <a:latin typeface="DM Sans"/>
              <a:ea typeface="DM Sans"/>
              <a:cs typeface="DM Sans"/>
              <a:sym typeface="DM Sans"/>
            </a:endParaRPr>
          </a:p>
        </p:txBody>
      </p:sp>
      <p:sp>
        <p:nvSpPr>
          <p:cNvPr id="55" name="Google Shape;55;p16"/>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B7B7B7"/>
                </a:solidFill>
                <a:latin typeface="DM Sans"/>
                <a:ea typeface="DM Sans"/>
                <a:cs typeface="DM Sans"/>
                <a:sym typeface="DM Sans"/>
              </a:rPr>
              <a:t>COMISIÓN N°####</a:t>
            </a:r>
            <a:endParaRPr sz="1350">
              <a:solidFill>
                <a:srgbClr val="B7B7B7"/>
              </a:solidFill>
              <a:latin typeface="DM Sans"/>
              <a:ea typeface="DM Sans"/>
              <a:cs typeface="DM Sans"/>
              <a:sym typeface="DM Sans"/>
            </a:endParaRPr>
          </a:p>
        </p:txBody>
      </p:sp>
      <p:pic>
        <p:nvPicPr>
          <p:cNvPr id="56" name="Google Shape;56;p16"/>
          <p:cNvPicPr preferRelativeResize="0"/>
          <p:nvPr/>
        </p:nvPicPr>
        <p:blipFill rotWithShape="1">
          <a:blip r:embed="rId3">
            <a:alphaModFix/>
          </a:blip>
          <a:srcRect b="0" l="35558" r="0" t="0"/>
          <a:stretch/>
        </p:blipFill>
        <p:spPr>
          <a:xfrm>
            <a:off x="0" y="0"/>
            <a:ext cx="331452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p:nvPr/>
        </p:nvSpPr>
        <p:spPr>
          <a:xfrm>
            <a:off x="5043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4571987" y="2096153"/>
            <a:ext cx="431100" cy="4311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34"/>
          <p:cNvPicPr preferRelativeResize="0"/>
          <p:nvPr/>
        </p:nvPicPr>
        <p:blipFill>
          <a:blip r:embed="rId3">
            <a:alphaModFix/>
          </a:blip>
          <a:stretch>
            <a:fillRect/>
          </a:stretch>
        </p:blipFill>
        <p:spPr>
          <a:xfrm>
            <a:off x="4656113" y="2180288"/>
            <a:ext cx="262800" cy="262800"/>
          </a:xfrm>
          <a:prstGeom prst="rect">
            <a:avLst/>
          </a:prstGeom>
          <a:noFill/>
          <a:ln>
            <a:noFill/>
          </a:ln>
        </p:spPr>
      </p:pic>
      <p:sp>
        <p:nvSpPr>
          <p:cNvPr id="225" name="Google Shape;225;p34"/>
          <p:cNvSpPr/>
          <p:nvPr/>
        </p:nvSpPr>
        <p:spPr>
          <a:xfrm>
            <a:off x="588525" y="686550"/>
            <a:ext cx="143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txBox="1"/>
          <p:nvPr/>
        </p:nvSpPr>
        <p:spPr>
          <a:xfrm>
            <a:off x="588525" y="484650"/>
            <a:ext cx="143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ALERTAS</a:t>
            </a:r>
            <a:endParaRPr>
              <a:latin typeface="DM Sans"/>
              <a:ea typeface="DM Sans"/>
              <a:cs typeface="DM Sans"/>
              <a:sym typeface="DM Sans"/>
            </a:endParaRPr>
          </a:p>
        </p:txBody>
      </p:sp>
      <p:sp>
        <p:nvSpPr>
          <p:cNvPr id="227" name="Google Shape;227;p34"/>
          <p:cNvSpPr txBox="1"/>
          <p:nvPr/>
        </p:nvSpPr>
        <p:spPr>
          <a:xfrm>
            <a:off x="501450" y="894975"/>
            <a:ext cx="760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 y cuándo aparecen?</a:t>
            </a:r>
            <a:endParaRPr b="1" sz="4000">
              <a:solidFill>
                <a:schemeClr val="dk1"/>
              </a:solidFill>
              <a:latin typeface="DM Sans"/>
              <a:ea typeface="DM Sans"/>
              <a:cs typeface="DM Sans"/>
              <a:sym typeface="DM Sans"/>
            </a:endParaRPr>
          </a:p>
        </p:txBody>
      </p:sp>
      <p:sp>
        <p:nvSpPr>
          <p:cNvPr id="228" name="Google Shape;228;p34"/>
          <p:cNvSpPr txBox="1"/>
          <p:nvPr/>
        </p:nvSpPr>
        <p:spPr>
          <a:xfrm>
            <a:off x="501450" y="2584250"/>
            <a:ext cx="3777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s" sz="1350">
                <a:solidFill>
                  <a:schemeClr val="dk1"/>
                </a:solidFill>
                <a:latin typeface="DM Sans"/>
                <a:ea typeface="DM Sans"/>
                <a:cs typeface="DM Sans"/>
                <a:sym typeface="DM Sans"/>
              </a:rPr>
              <a:t>Son avisos creados para comunicar cuándo los temas de una clase están directamente relacionados con alguna </a:t>
            </a:r>
            <a:r>
              <a:rPr b="1" lang="es" sz="1350">
                <a:solidFill>
                  <a:schemeClr val="dk1"/>
                </a:solidFill>
                <a:latin typeface="DM Sans"/>
                <a:ea typeface="DM Sans"/>
                <a:cs typeface="DM Sans"/>
                <a:sym typeface="DM Sans"/>
              </a:rPr>
              <a:t>pre-entrega</a:t>
            </a:r>
            <a:r>
              <a:rPr lang="es" sz="1350">
                <a:solidFill>
                  <a:schemeClr val="dk1"/>
                </a:solidFill>
                <a:latin typeface="DM Sans"/>
                <a:ea typeface="DM Sans"/>
                <a:cs typeface="DM Sans"/>
                <a:sym typeface="DM Sans"/>
              </a:rPr>
              <a:t> y con el </a:t>
            </a:r>
            <a:r>
              <a:rPr b="1" lang="es" sz="1350">
                <a:solidFill>
                  <a:schemeClr val="dk1"/>
                </a:solidFill>
                <a:latin typeface="DM Sans"/>
                <a:ea typeface="DM Sans"/>
                <a:cs typeface="DM Sans"/>
                <a:sym typeface="DM Sans"/>
              </a:rPr>
              <a:t>proyecto final </a:t>
            </a:r>
            <a:r>
              <a:rPr lang="es" sz="1350">
                <a:solidFill>
                  <a:schemeClr val="dk1"/>
                </a:solidFill>
                <a:latin typeface="DM Sans"/>
                <a:ea typeface="DM Sans"/>
                <a:cs typeface="DM Sans"/>
                <a:sym typeface="DM Sans"/>
              </a:rPr>
              <a:t>de modo que puedas ir construyendo con antelación parte de la consigna. Lo conseguirás usualmente al final de la presentación de la clase. </a:t>
            </a:r>
            <a:endParaRPr b="1" sz="1350">
              <a:solidFill>
                <a:schemeClr val="dk1"/>
              </a:solidFill>
              <a:latin typeface="DM Sans"/>
              <a:ea typeface="DM Sans"/>
              <a:cs typeface="DM Sans"/>
              <a:sym typeface="DM Sans"/>
            </a:endParaRPr>
          </a:p>
        </p:txBody>
      </p:sp>
      <p:sp>
        <p:nvSpPr>
          <p:cNvPr id="229" name="Google Shape;229;p34"/>
          <p:cNvSpPr txBox="1"/>
          <p:nvPr/>
        </p:nvSpPr>
        <p:spPr>
          <a:xfrm>
            <a:off x="9433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CoderAlert</a:t>
            </a:r>
            <a:endParaRPr b="1">
              <a:latin typeface="DM Sans"/>
              <a:ea typeface="DM Sans"/>
              <a:cs typeface="DM Sans"/>
              <a:sym typeface="DM Sans"/>
            </a:endParaRPr>
          </a:p>
        </p:txBody>
      </p:sp>
      <p:sp>
        <p:nvSpPr>
          <p:cNvPr id="230" name="Google Shape;230;p34"/>
          <p:cNvSpPr txBox="1"/>
          <p:nvPr/>
        </p:nvSpPr>
        <p:spPr>
          <a:xfrm>
            <a:off x="4572000" y="2559225"/>
            <a:ext cx="37614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Son alertas que te indicarán que el contenido de una clase puede ser ejercitado mediante a través de actividades presentes en el Workbook. Son totalmente opcionales y cumplen la función de espacio práctico asincrónico. </a:t>
            </a:r>
            <a:endParaRPr sz="1350">
              <a:latin typeface="DM Sans"/>
              <a:ea typeface="DM Sans"/>
              <a:cs typeface="DM Sans"/>
              <a:sym typeface="DM Sans"/>
            </a:endParaRPr>
          </a:p>
        </p:txBody>
      </p:sp>
      <p:sp>
        <p:nvSpPr>
          <p:cNvPr id="231" name="Google Shape;231;p34"/>
          <p:cNvSpPr txBox="1"/>
          <p:nvPr/>
        </p:nvSpPr>
        <p:spPr>
          <a:xfrm>
            <a:off x="5084452" y="2106800"/>
            <a:ext cx="33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Coder Training</a:t>
            </a:r>
            <a:endParaRPr>
              <a:latin typeface="DM Sans"/>
              <a:ea typeface="DM Sans"/>
              <a:cs typeface="DM Sans"/>
              <a:sym typeface="DM Sans"/>
            </a:endParaRPr>
          </a:p>
        </p:txBody>
      </p:sp>
      <p:pic>
        <p:nvPicPr>
          <p:cNvPr id="232" name="Google Shape;232;p34"/>
          <p:cNvPicPr preferRelativeResize="0"/>
          <p:nvPr/>
        </p:nvPicPr>
        <p:blipFill>
          <a:blip r:embed="rId4">
            <a:alphaModFix/>
          </a:blip>
          <a:stretch>
            <a:fillRect/>
          </a:stretch>
        </p:blipFill>
        <p:spPr>
          <a:xfrm>
            <a:off x="588525" y="2171963"/>
            <a:ext cx="262800" cy="262800"/>
          </a:xfrm>
          <a:prstGeom prst="rect">
            <a:avLst/>
          </a:prstGeom>
          <a:noFill/>
          <a:ln>
            <a:noFill/>
          </a:ln>
        </p:spPr>
      </p:pic>
      <p:sp>
        <p:nvSpPr>
          <p:cNvPr id="233" name="Google Shape;233;p34"/>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En ambos casos podrás usar el </a:t>
            </a:r>
            <a:r>
              <a:rPr b="1" lang="es" sz="1100">
                <a:solidFill>
                  <a:srgbClr val="999999"/>
                </a:solidFill>
                <a:latin typeface="DM Sans"/>
                <a:ea typeface="DM Sans"/>
                <a:cs typeface="DM Sans"/>
                <a:sym typeface="DM Sans"/>
              </a:rPr>
              <a:t>workbook</a:t>
            </a:r>
            <a:r>
              <a:rPr lang="es" sz="1100">
                <a:solidFill>
                  <a:srgbClr val="999999"/>
                </a:solidFill>
                <a:latin typeface="DM Sans"/>
                <a:ea typeface="DM Sans"/>
                <a:cs typeface="DM Sans"/>
                <a:sym typeface="DM Sans"/>
              </a:rPr>
              <a:t> para practicar. </a:t>
            </a:r>
            <a:endParaRPr sz="1100">
              <a:solidFill>
                <a:srgbClr val="999999"/>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nvSpPr>
        <p:spPr>
          <a:xfrm>
            <a:off x="475500" y="3168825"/>
            <a:ext cx="81669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Entregas con el estado de avance de tu </a:t>
            </a:r>
            <a:r>
              <a:rPr b="1" lang="es" sz="1350">
                <a:solidFill>
                  <a:schemeClr val="dk1"/>
                </a:solidFill>
                <a:latin typeface="DM Sans"/>
                <a:ea typeface="DM Sans"/>
                <a:cs typeface="DM Sans"/>
                <a:sym typeface="DM Sans"/>
              </a:rPr>
              <a:t>proyecto final</a:t>
            </a:r>
            <a:r>
              <a:rPr lang="es" sz="1350">
                <a:solidFill>
                  <a:schemeClr val="dk1"/>
                </a:solidFill>
                <a:latin typeface="DM Sans"/>
                <a:ea typeface="DM Sans"/>
                <a:cs typeface="DM Sans"/>
                <a:sym typeface="DM Sans"/>
              </a:rPr>
              <a:t> que deberás subir a la plataforma a lo largo del curso y hasta 7 días luego de la clase, para ser corregidas por tu docente o tutor/a. </a:t>
            </a:r>
            <a:endParaRPr sz="1350">
              <a:solidFill>
                <a:schemeClr val="dk1"/>
              </a:solidFill>
              <a:latin typeface="DM Sans"/>
              <a:ea typeface="DM Sans"/>
              <a:cs typeface="DM Sans"/>
              <a:sym typeface="DM Sans"/>
            </a:endParaRPr>
          </a:p>
        </p:txBody>
      </p:sp>
      <p:sp>
        <p:nvSpPr>
          <p:cNvPr id="239" name="Google Shape;239;p35"/>
          <p:cNvSpPr txBox="1"/>
          <p:nvPr/>
        </p:nvSpPr>
        <p:spPr>
          <a:xfrm>
            <a:off x="1001002" y="2753200"/>
            <a:ext cx="32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Pre-e</a:t>
            </a:r>
            <a:r>
              <a:rPr b="1" lang="es">
                <a:latin typeface="DM Sans"/>
                <a:ea typeface="DM Sans"/>
                <a:cs typeface="DM Sans"/>
                <a:sym typeface="DM Sans"/>
              </a:rPr>
              <a:t>ntregas del Proyecto final</a:t>
            </a:r>
            <a:endParaRPr b="1">
              <a:latin typeface="DM Sans"/>
              <a:ea typeface="DM Sans"/>
              <a:cs typeface="DM Sans"/>
              <a:sym typeface="DM Sans"/>
            </a:endParaRPr>
          </a:p>
        </p:txBody>
      </p:sp>
      <p:grpSp>
        <p:nvGrpSpPr>
          <p:cNvPr id="240" name="Google Shape;240;p35"/>
          <p:cNvGrpSpPr/>
          <p:nvPr/>
        </p:nvGrpSpPr>
        <p:grpSpPr>
          <a:xfrm>
            <a:off x="488562" y="2737751"/>
            <a:ext cx="431074" cy="431074"/>
            <a:chOff x="7208351" y="2467173"/>
            <a:chExt cx="738900" cy="738900"/>
          </a:xfrm>
        </p:grpSpPr>
        <p:sp>
          <p:nvSpPr>
            <p:cNvPr id="241" name="Google Shape;241;p3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35"/>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43" name="Google Shape;243;p35"/>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 ENTREGAS DEL PF</a:t>
            </a:r>
            <a:endParaRPr>
              <a:latin typeface="DM Sans"/>
              <a:ea typeface="DM Sans"/>
              <a:cs typeface="DM Sans"/>
              <a:sym typeface="DM Sans"/>
            </a:endParaRPr>
          </a:p>
        </p:txBody>
      </p:sp>
      <p:sp>
        <p:nvSpPr>
          <p:cNvPr id="245" name="Google Shape;245;p35"/>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246" name="Google Shape;246;p35"/>
          <p:cNvSpPr txBox="1"/>
          <p:nvPr/>
        </p:nvSpPr>
        <p:spPr>
          <a:xfrm>
            <a:off x="488550" y="1607138"/>
            <a:ext cx="81669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Son actividades o ejercicios que se realizan durante el curso, que ayudan a materializar los contenidos trabajados en las clases mediante la práctica y que suman a la construcción del proyecto final.</a:t>
            </a:r>
            <a:endParaRPr sz="135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nvSpPr>
        <p:spPr>
          <a:xfrm>
            <a:off x="1576950" y="1516188"/>
            <a:ext cx="5990100" cy="177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850">
                <a:solidFill>
                  <a:schemeClr val="dk1"/>
                </a:solidFill>
                <a:latin typeface="DM Sans"/>
                <a:ea typeface="DM Sans"/>
                <a:cs typeface="DM Sans"/>
                <a:sym typeface="DM Sans"/>
              </a:rPr>
              <a:t>Las pre  entregas del proyecto final se deben cargar hasta</a:t>
            </a:r>
            <a:r>
              <a:rPr b="1" lang="es" sz="1850">
                <a:solidFill>
                  <a:schemeClr val="dk1"/>
                </a:solidFill>
                <a:latin typeface="DM Sans"/>
                <a:ea typeface="DM Sans"/>
                <a:cs typeface="DM Sans"/>
                <a:sym typeface="DM Sans"/>
              </a:rPr>
              <a:t> siete días </a:t>
            </a:r>
            <a:r>
              <a:rPr lang="es" sz="1850">
                <a:solidFill>
                  <a:schemeClr val="dk1"/>
                </a:solidFill>
                <a:latin typeface="DM Sans"/>
                <a:ea typeface="DM Sans"/>
                <a:cs typeface="DM Sans"/>
                <a:sym typeface="DM Sans"/>
              </a:rPr>
              <a:t>después de finalizada la clase.  Y contarás con </a:t>
            </a:r>
            <a:r>
              <a:rPr b="1" lang="es" sz="1850">
                <a:solidFill>
                  <a:schemeClr val="dk1"/>
                </a:solidFill>
                <a:latin typeface="DM Sans"/>
                <a:ea typeface="DM Sans"/>
                <a:cs typeface="DM Sans"/>
                <a:sym typeface="DM Sans"/>
              </a:rPr>
              <a:t>10 días</a:t>
            </a:r>
            <a:r>
              <a:rPr lang="es" sz="1850">
                <a:solidFill>
                  <a:schemeClr val="dk1"/>
                </a:solidFill>
                <a:latin typeface="DM Sans"/>
                <a:ea typeface="DM Sans"/>
                <a:cs typeface="DM Sans"/>
                <a:sym typeface="DM Sans"/>
              </a:rPr>
              <a:t> una vez finalizado el curso para entregar tu proyecto final.</a:t>
            </a:r>
            <a:endParaRPr sz="18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s" sz="1850">
                <a:solidFill>
                  <a:schemeClr val="dk1"/>
                </a:solidFill>
                <a:latin typeface="DM Sans"/>
                <a:ea typeface="DM Sans"/>
                <a:cs typeface="DM Sans"/>
                <a:sym typeface="DM Sans"/>
              </a:rPr>
              <a:t>Te sugerimos llevarlos al día.</a:t>
            </a:r>
            <a:endParaRPr sz="1850">
              <a:solidFill>
                <a:schemeClr val="dk1"/>
              </a:solidFill>
              <a:latin typeface="DM Sans"/>
              <a:ea typeface="DM Sans"/>
              <a:cs typeface="DM Sans"/>
              <a:sym typeface="DM Sans"/>
            </a:endParaRPr>
          </a:p>
        </p:txBody>
      </p:sp>
      <p:sp>
        <p:nvSpPr>
          <p:cNvPr id="252" name="Google Shape;252;p36"/>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253" name="Google Shape;253;p36"/>
          <p:cNvPicPr preferRelativeResize="0"/>
          <p:nvPr/>
        </p:nvPicPr>
        <p:blipFill rotWithShape="1">
          <a:blip r:embed="rId3">
            <a:alphaModFix/>
          </a:blip>
          <a:srcRect b="0" l="5322" r="3378" t="0"/>
          <a:stretch/>
        </p:blipFill>
        <p:spPr>
          <a:xfrm>
            <a:off x="486250" y="3487925"/>
            <a:ext cx="8171500" cy="1201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¿Cuál es nuestro </a:t>
            </a:r>
            <a:r>
              <a:rPr b="1" lang="es" sz="4000" u="sng">
                <a:solidFill>
                  <a:schemeClr val="dk1"/>
                </a:solidFill>
                <a:latin typeface="DM Sans"/>
                <a:ea typeface="DM Sans"/>
                <a:cs typeface="DM Sans"/>
                <a:sym typeface="DM Sans"/>
              </a:rPr>
              <a:t>Proyecto final?</a:t>
            </a:r>
            <a:endParaRPr b="1" sz="4000" u="sng">
              <a:solidFill>
                <a:schemeClr val="dk1"/>
              </a:solidFill>
              <a:latin typeface="DM Sans"/>
              <a:ea typeface="DM Sans"/>
              <a:cs typeface="DM Sans"/>
              <a:sym typeface="DM Sans"/>
            </a:endParaRPr>
          </a:p>
        </p:txBody>
      </p:sp>
      <p:grpSp>
        <p:nvGrpSpPr>
          <p:cNvPr id="259" name="Google Shape;259;p37"/>
          <p:cNvGrpSpPr/>
          <p:nvPr/>
        </p:nvGrpSpPr>
        <p:grpSpPr>
          <a:xfrm>
            <a:off x="4202551" y="1318035"/>
            <a:ext cx="738900" cy="738900"/>
            <a:chOff x="7208351" y="2467173"/>
            <a:chExt cx="738900" cy="738900"/>
          </a:xfrm>
        </p:grpSpPr>
        <p:sp>
          <p:nvSpPr>
            <p:cNvPr id="260" name="Google Shape;260;p3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37"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nvSpPr>
        <p:spPr>
          <a:xfrm>
            <a:off x="457350" y="100827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267" name="Google Shape;267;p38"/>
          <p:cNvSpPr txBox="1"/>
          <p:nvPr/>
        </p:nvSpPr>
        <p:spPr>
          <a:xfrm>
            <a:off x="475500" y="1729900"/>
            <a:ext cx="81930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a:t>
            </a:r>
            <a:r>
              <a:rPr b="1" lang="es" sz="1350">
                <a:latin typeface="DM Sans"/>
                <a:ea typeface="DM Sans"/>
                <a:cs typeface="DM Sans"/>
                <a:sym typeface="DM Sans"/>
              </a:rPr>
              <a:t>Proyecto Final</a:t>
            </a:r>
            <a:r>
              <a:rPr lang="es" sz="1350">
                <a:latin typeface="DM Sans"/>
                <a:ea typeface="DM Sans"/>
                <a:cs typeface="DM Sans"/>
                <a:sym typeface="DM Sans"/>
              </a:rPr>
              <a:t> se construye a partir de las pre entregas que el estudiante va cargando en nuestra plataforma. El workbook contiene actividades que te ayudarán a construir cada pre entregra de forma progresiva.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objetivo es que cada estudiante pueda utilizar su Proyecto Final como parte de su</a:t>
            </a:r>
            <a:r>
              <a:rPr b="1" lang="es" sz="1350">
                <a:latin typeface="DM Sans"/>
                <a:ea typeface="DM Sans"/>
                <a:cs typeface="DM Sans"/>
                <a:sym typeface="DM Sans"/>
              </a:rPr>
              <a:t> portfolio personal.</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proyecto final se debe subir a la plataforma la penúltima o última clase del curso. En caso de no hacerlo tendrás </a:t>
            </a:r>
            <a:r>
              <a:rPr b="1" lang="es" sz="1350">
                <a:latin typeface="DM Sans"/>
                <a:ea typeface="DM Sans"/>
                <a:cs typeface="DM Sans"/>
                <a:sym typeface="DM Sans"/>
              </a:rPr>
              <a:t>10 días</a:t>
            </a:r>
            <a:r>
              <a:rPr lang="es" sz="1350">
                <a:latin typeface="DM Sans"/>
                <a:ea typeface="DM Sans"/>
                <a:cs typeface="DM Sans"/>
                <a:sym typeface="DM Sans"/>
              </a:rPr>
              <a:t> a partir de la finalización del curso para cargarlo en la plataforma.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Pasados esos días el botón de entrega se inhabilitará.⚠️</a:t>
            </a:r>
            <a:endParaRPr sz="1350">
              <a:latin typeface="DM Sans"/>
              <a:ea typeface="DM Sans"/>
              <a:cs typeface="DM Sans"/>
              <a:sym typeface="DM Sans"/>
            </a:endParaRPr>
          </a:p>
        </p:txBody>
      </p:sp>
      <p:sp>
        <p:nvSpPr>
          <p:cNvPr id="268" name="Google Shape;268;p3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269" name="Google Shape;269;p38"/>
          <p:cNvGrpSpPr/>
          <p:nvPr/>
        </p:nvGrpSpPr>
        <p:grpSpPr>
          <a:xfrm>
            <a:off x="457343" y="468298"/>
            <a:ext cx="431074" cy="431074"/>
            <a:chOff x="7208351" y="2467173"/>
            <a:chExt cx="738900" cy="738900"/>
          </a:xfrm>
        </p:grpSpPr>
        <p:sp>
          <p:nvSpPr>
            <p:cNvPr id="270" name="Google Shape;270;p3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8"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nvSpPr>
        <p:spPr>
          <a:xfrm>
            <a:off x="457350" y="100827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277" name="Google Shape;277;p39"/>
          <p:cNvSpPr txBox="1"/>
          <p:nvPr/>
        </p:nvSpPr>
        <p:spPr>
          <a:xfrm>
            <a:off x="475500" y="1729900"/>
            <a:ext cx="81930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Descripción: </a:t>
            </a:r>
            <a:r>
              <a:rPr lang="es" sz="1350">
                <a:latin typeface="DM Sans"/>
                <a:ea typeface="DM Sans"/>
                <a:cs typeface="DM Sans"/>
                <a:sym typeface="DM Sans"/>
              </a:rPr>
              <a:t>deberás desarrollar un sitio web con 5 secciones, en diferentes archivos HTML. Contendrá contenido, imágenes, hyperlinks, estructura, manejo de grids, uso del framework, SEO, animación y responsive. El tema del proyecto podrás elegirlo, teniendo en cuenta el objetivo.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Criterios de evaluación:</a:t>
            </a:r>
            <a:r>
              <a:rPr lang="es" sz="1350">
                <a:latin typeface="DM Sans"/>
                <a:ea typeface="DM Sans"/>
                <a:cs typeface="DM Sans"/>
                <a:sym typeface="DM Sans"/>
              </a:rPr>
              <a:t> estructura del sitio web, diseño y estética, códigos HTML y CSS, contenido y calidad. </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Formato esperado: </a:t>
            </a:r>
            <a:r>
              <a:rPr lang="es" sz="1350">
                <a:latin typeface="DM Sans"/>
                <a:ea typeface="DM Sans"/>
                <a:cs typeface="DM Sans"/>
                <a:sym typeface="DM Sans"/>
              </a:rPr>
              <a:t>página final cargada en el servidor, con acceso desde la web.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78" name="Google Shape;278;p3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279" name="Google Shape;279;p39"/>
          <p:cNvGrpSpPr/>
          <p:nvPr/>
        </p:nvGrpSpPr>
        <p:grpSpPr>
          <a:xfrm>
            <a:off x="457343" y="468298"/>
            <a:ext cx="431074" cy="431074"/>
            <a:chOff x="7208351" y="2467173"/>
            <a:chExt cx="738900" cy="738900"/>
          </a:xfrm>
        </p:grpSpPr>
        <p:sp>
          <p:nvSpPr>
            <p:cNvPr id="280" name="Google Shape;280;p3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39"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Proyectos de nuestros estudiantes</a:t>
            </a:r>
            <a:endParaRPr b="1" sz="4000">
              <a:solidFill>
                <a:schemeClr val="dk1"/>
              </a:solidFill>
              <a:latin typeface="DM Sans"/>
              <a:ea typeface="DM Sans"/>
              <a:cs typeface="DM Sans"/>
              <a:sym typeface="DM Sans"/>
            </a:endParaRPr>
          </a:p>
        </p:txBody>
      </p:sp>
      <p:sp>
        <p:nvSpPr>
          <p:cNvPr id="287" name="Google Shape;287;p40"/>
          <p:cNvSpPr txBox="1"/>
          <p:nvPr/>
        </p:nvSpPr>
        <p:spPr>
          <a:xfrm>
            <a:off x="473350" y="2233675"/>
            <a:ext cx="6051600" cy="227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0097A7"/>
                </a:solidFill>
                <a:latin typeface="DM Sans"/>
                <a:ea typeface="DM Sans"/>
                <a:cs typeface="DM Sans"/>
                <a:sym typeface="DM Sans"/>
                <a:hlinkClick r:id="rId3">
                  <a:extLst>
                    <a:ext uri="{A12FA001-AC4F-418D-AE19-62706E023703}">
                      <ahyp:hlinkClr val="tx"/>
                    </a:ext>
                  </a:extLst>
                </a:hlinkClick>
              </a:rPr>
              <a:t>https://federicodelpiano.github.io/proyecto_final/#</a:t>
            </a:r>
            <a:endParaRPr sz="1350">
              <a:solidFill>
                <a:srgbClr val="333333"/>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0097A7"/>
                </a:solidFill>
                <a:latin typeface="DM Sans"/>
                <a:ea typeface="DM Sans"/>
                <a:cs typeface="DM Sans"/>
                <a:sym typeface="DM Sans"/>
                <a:hlinkClick r:id="rId4">
                  <a:extLst>
                    <a:ext uri="{A12FA001-AC4F-418D-AE19-62706E023703}">
                      <ahyp:hlinkClr val="tx"/>
                    </a:ext>
                  </a:extLst>
                </a:hlinkClick>
              </a:rPr>
              <a:t>https://jonarosas.github.io/proyecto_final/index.html</a:t>
            </a:r>
            <a:endParaRPr sz="1350">
              <a:solidFill>
                <a:srgbClr val="333333"/>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0097A7"/>
                </a:solidFill>
                <a:latin typeface="DM Sans"/>
                <a:ea typeface="DM Sans"/>
                <a:cs typeface="DM Sans"/>
                <a:sym typeface="DM Sans"/>
                <a:hlinkClick r:id="rId5">
                  <a:extLst>
                    <a:ext uri="{A12FA001-AC4F-418D-AE19-62706E023703}">
                      <ahyp:hlinkClr val="tx"/>
                    </a:ext>
                  </a:extLst>
                </a:hlinkClick>
              </a:rPr>
              <a:t>https://emilianop7.github.io/coder_final/</a:t>
            </a:r>
            <a:endParaRPr sz="1350">
              <a:solidFill>
                <a:srgbClr val="333333"/>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s" sz="1350" u="sng">
                <a:solidFill>
                  <a:srgbClr val="0097A7"/>
                </a:solidFill>
                <a:latin typeface="DM Sans"/>
                <a:ea typeface="DM Sans"/>
                <a:cs typeface="DM Sans"/>
                <a:sym typeface="DM Sans"/>
                <a:hlinkClick r:id="rId6">
                  <a:extLst>
                    <a:ext uri="{A12FA001-AC4F-418D-AE19-62706E023703}">
                      <ahyp:hlinkClr val="tx"/>
                    </a:ext>
                  </a:extLst>
                </a:hlinkClick>
              </a:rPr>
              <a:t>https://silvina645.github.io/final/index.html</a:t>
            </a:r>
            <a:endParaRPr sz="1350">
              <a:solidFill>
                <a:srgbClr val="333333"/>
              </a:solidFill>
              <a:latin typeface="DM Sans"/>
              <a:ea typeface="DM Sans"/>
              <a:cs typeface="DM Sans"/>
              <a:sym typeface="DM Sans"/>
            </a:endParaRPr>
          </a:p>
          <a:p>
            <a:pPr indent="0" lvl="0" marL="0" rtl="0" algn="ctr">
              <a:lnSpc>
                <a:spcPct val="115000"/>
              </a:lnSpc>
              <a:spcBef>
                <a:spcPts val="0"/>
              </a:spcBef>
              <a:spcAft>
                <a:spcPts val="0"/>
              </a:spcAft>
              <a:buClr>
                <a:srgbClr val="000000"/>
              </a:buClr>
              <a:buSzPts val="2000"/>
              <a:buFont typeface="Arial"/>
              <a:buNone/>
            </a:pPr>
            <a:r>
              <a:t/>
            </a:r>
            <a:endParaRPr sz="1350">
              <a:solidFill>
                <a:srgbClr val="333333"/>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lang="es" sz="1350">
                <a:solidFill>
                  <a:srgbClr val="333333"/>
                </a:solidFill>
                <a:latin typeface="DM Sans"/>
                <a:ea typeface="DM Sans"/>
                <a:cs typeface="DM Sans"/>
                <a:sym typeface="DM Sans"/>
              </a:rPr>
              <a:t>¡Puedes ver más ejemplos de proyectos de ex-estudiantes de Coderhouse en: </a:t>
            </a:r>
            <a:r>
              <a:rPr lang="es" sz="1350" u="sng">
                <a:solidFill>
                  <a:srgbClr val="0097A7"/>
                </a:solidFill>
                <a:latin typeface="DM Sans"/>
                <a:ea typeface="DM Sans"/>
                <a:cs typeface="DM Sans"/>
                <a:sym typeface="DM Sans"/>
                <a:hlinkClick r:id="rId7">
                  <a:extLst>
                    <a:ext uri="{A12FA001-AC4F-418D-AE19-62706E023703}">
                      <ahyp:hlinkClr val="tx"/>
                    </a:ext>
                  </a:extLst>
                </a:hlinkClick>
              </a:rPr>
              <a:t>www.coderhouse.com/proyectos</a:t>
            </a:r>
            <a:r>
              <a:rPr lang="es" sz="1350">
                <a:solidFill>
                  <a:srgbClr val="333333"/>
                </a:solidFill>
                <a:latin typeface="DM Sans"/>
                <a:ea typeface="DM Sans"/>
                <a:cs typeface="DM Sans"/>
                <a:sym typeface="DM Sans"/>
              </a:rPr>
              <a:t>!</a:t>
            </a:r>
            <a:endParaRPr sz="1350">
              <a:solidFill>
                <a:srgbClr val="333333"/>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¡Esperamos que les resulten inspiradores!</a:t>
            </a:r>
            <a:endParaRPr b="1" sz="1350">
              <a:latin typeface="DM Sans"/>
              <a:ea typeface="DM Sans"/>
              <a:cs typeface="DM Sans"/>
              <a:sym typeface="DM Sans"/>
            </a:endParaRPr>
          </a:p>
        </p:txBody>
      </p:sp>
      <p:sp>
        <p:nvSpPr>
          <p:cNvPr id="288" name="Google Shape;288;p4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289" name="Google Shape;289;p40" title="gif de oveja animada haciendo el gesto de &quot;ok&quot;"/>
          <p:cNvPicPr preferRelativeResize="0"/>
          <p:nvPr/>
        </p:nvPicPr>
        <p:blipFill>
          <a:blip r:embed="rId8">
            <a:alphaModFix/>
          </a:blip>
          <a:stretch>
            <a:fillRect/>
          </a:stretch>
        </p:blipFill>
        <p:spPr>
          <a:xfrm>
            <a:off x="6304374" y="2301538"/>
            <a:ext cx="2497675" cy="1960675"/>
          </a:xfrm>
          <a:prstGeom prst="rect">
            <a:avLst/>
          </a:prstGeom>
          <a:noFill/>
          <a:ln>
            <a:noFill/>
          </a:ln>
        </p:spPr>
      </p:pic>
      <p:grpSp>
        <p:nvGrpSpPr>
          <p:cNvPr id="290" name="Google Shape;290;p40"/>
          <p:cNvGrpSpPr/>
          <p:nvPr/>
        </p:nvGrpSpPr>
        <p:grpSpPr>
          <a:xfrm>
            <a:off x="457343" y="468298"/>
            <a:ext cx="431074" cy="431074"/>
            <a:chOff x="7208351" y="2467173"/>
            <a:chExt cx="738900" cy="738900"/>
          </a:xfrm>
        </p:grpSpPr>
        <p:sp>
          <p:nvSpPr>
            <p:cNvPr id="291" name="Google Shape;291;p4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40" title="ícono de proyecto final"/>
            <p:cNvPicPr preferRelativeResize="0"/>
            <p:nvPr/>
          </p:nvPicPr>
          <p:blipFill>
            <a:blip r:embed="rId9">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298" name="Google Shape;298;p41"/>
          <p:cNvGrpSpPr/>
          <p:nvPr/>
        </p:nvGrpSpPr>
        <p:grpSpPr>
          <a:xfrm>
            <a:off x="457343" y="468298"/>
            <a:ext cx="431074" cy="431074"/>
            <a:chOff x="7208351" y="2467173"/>
            <a:chExt cx="738900" cy="738900"/>
          </a:xfrm>
        </p:grpSpPr>
        <p:sp>
          <p:nvSpPr>
            <p:cNvPr id="299" name="Google Shape;299;p4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41"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graphicFrame>
        <p:nvGraphicFramePr>
          <p:cNvPr id="301" name="Google Shape;301;p41"/>
          <p:cNvGraphicFramePr/>
          <p:nvPr/>
        </p:nvGraphicFramePr>
        <p:xfrm>
          <a:off x="457338" y="1355325"/>
          <a:ext cx="3000000" cy="3000000"/>
        </p:xfrm>
        <a:graphic>
          <a:graphicData uri="http://schemas.openxmlformats.org/drawingml/2006/table">
            <a:tbl>
              <a:tblPr>
                <a:noFill/>
                <a:tableStyleId>{702CB653-2C15-473E-B03B-F95DDBB6A430}</a:tableStyleId>
              </a:tblPr>
              <a:tblGrid>
                <a:gridCol w="2265725"/>
                <a:gridCol w="3263550"/>
                <a:gridCol w="2304000"/>
              </a:tblGrid>
              <a:tr h="405900">
                <a:tc>
                  <a:txBody>
                    <a:bodyPr/>
                    <a:lstStyle/>
                    <a:p>
                      <a:pPr indent="0" lvl="0" marL="0" rtl="0" algn="ctr">
                        <a:spcBef>
                          <a:spcPts val="0"/>
                        </a:spcBef>
                        <a:spcAft>
                          <a:spcPts val="0"/>
                        </a:spcAft>
                        <a:buNone/>
                      </a:pPr>
                      <a:r>
                        <a:rPr b="1" lang="es" sz="1350">
                          <a:latin typeface="DM Sans"/>
                          <a:ea typeface="DM Sans"/>
                          <a:cs typeface="DM Sans"/>
                          <a:sym typeface="DM Sans"/>
                        </a:rPr>
                        <a:t>Entrega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Requisito</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Fecha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 sz="1200">
                          <a:latin typeface="DM Sans"/>
                          <a:ea typeface="DM Sans"/>
                          <a:cs typeface="DM Sans"/>
                          <a:sym typeface="DM Sans"/>
                        </a:rPr>
                        <a:t>1°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Sketch + Estructura base de la página web + CSS</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Clase N° 5</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2°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Diseño responsive + animaciones + github</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Clase N° 11</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3° entrega</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Adaptación del proyecto a SASS + SEO</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Clase N° 15</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200">
                          <a:latin typeface="DM Sans"/>
                          <a:ea typeface="DM Sans"/>
                          <a:cs typeface="DM Sans"/>
                          <a:sym typeface="DM Sans"/>
                        </a:rPr>
                        <a:t>Proyecto Final</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Entrega final totalmente responsive.</a:t>
                      </a:r>
                      <a:endParaRPr sz="1200">
                        <a:solidFill>
                          <a:schemeClr val="dk1"/>
                        </a:solidFill>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 sz="1200">
                          <a:solidFill>
                            <a:schemeClr val="dk1"/>
                          </a:solidFill>
                          <a:latin typeface="DM Sans"/>
                          <a:ea typeface="DM Sans"/>
                          <a:cs typeface="DM Sans"/>
                          <a:sym typeface="DM Sans"/>
                        </a:rPr>
                        <a:t>Clase N° 18</a:t>
                      </a:r>
                      <a:endParaRPr sz="120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nvSpPr>
        <p:spPr>
          <a:xfrm>
            <a:off x="475500" y="2252975"/>
            <a:ext cx="82599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Prototipado y conceptos básicos del HTML</a:t>
            </a:r>
            <a:endParaRPr b="1" sz="4000">
              <a:solidFill>
                <a:srgbClr val="EAFF6A"/>
              </a:solidFill>
              <a:latin typeface="DM Sans"/>
              <a:ea typeface="DM Sans"/>
              <a:cs typeface="DM Sans"/>
              <a:sym typeface="DM Sans"/>
            </a:endParaRPr>
          </a:p>
        </p:txBody>
      </p:sp>
      <p:sp>
        <p:nvSpPr>
          <p:cNvPr id="307" name="Google Shape;307;p4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01.</a:t>
            </a:r>
            <a:r>
              <a:rPr lang="es" sz="1800">
                <a:solidFill>
                  <a:schemeClr val="lt1"/>
                </a:solidFill>
                <a:latin typeface="DM Sans"/>
                <a:ea typeface="DM Sans"/>
                <a:cs typeface="DM Sans"/>
                <a:sym typeface="DM Sans"/>
              </a:rPr>
              <a:t> DESARROLLO WEB</a:t>
            </a:r>
            <a:endParaRPr sz="16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3"/>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313" name="Google Shape;313;p43"/>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314" name="Google Shape;314;p43"/>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315" name="Google Shape;315;p43"/>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316" name="Google Shape;316;p43"/>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317" name="Google Shape;317;p43"/>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00</a:t>
            </a:r>
            <a:endParaRPr b="1" sz="1600">
              <a:solidFill>
                <a:srgbClr val="999999"/>
              </a:solidFill>
              <a:latin typeface="DM Sans"/>
              <a:ea typeface="DM Sans"/>
              <a:cs typeface="DM Sans"/>
              <a:sym typeface="DM Sans"/>
            </a:endParaRPr>
          </a:p>
        </p:txBody>
      </p:sp>
      <p:cxnSp>
        <p:nvCxnSpPr>
          <p:cNvPr id="318" name="Google Shape;318;p43"/>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19" name="Google Shape;319;p43"/>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Introducción al Desarrollo Web</a:t>
            </a:r>
            <a:endParaRPr b="1" sz="1500">
              <a:solidFill>
                <a:srgbClr val="999999"/>
              </a:solidFill>
              <a:latin typeface="DM Sans"/>
              <a:ea typeface="DM Sans"/>
              <a:cs typeface="DM Sans"/>
              <a:sym typeface="DM Sans"/>
            </a:endParaRPr>
          </a:p>
        </p:txBody>
      </p:sp>
      <p:sp>
        <p:nvSpPr>
          <p:cNvPr id="320" name="Google Shape;320;p43"/>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01</a:t>
            </a:r>
            <a:endParaRPr b="1" sz="1600">
              <a:solidFill>
                <a:schemeClr val="lt1"/>
              </a:solidFill>
              <a:latin typeface="DM Sans"/>
              <a:ea typeface="DM Sans"/>
              <a:cs typeface="DM Sans"/>
              <a:sym typeface="DM Sans"/>
            </a:endParaRPr>
          </a:p>
        </p:txBody>
      </p:sp>
      <p:cxnSp>
        <p:nvCxnSpPr>
          <p:cNvPr id="321" name="Google Shape;321;p43"/>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22" name="Google Shape;322;p43"/>
          <p:cNvSpPr txBox="1"/>
          <p:nvPr/>
        </p:nvSpPr>
        <p:spPr>
          <a:xfrm>
            <a:off x="3592650" y="181757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Prototipado y conceptos básicos del HTML</a:t>
            </a:r>
            <a:endParaRPr b="1" sz="1500">
              <a:solidFill>
                <a:srgbClr val="EAFF6A"/>
              </a:solidFill>
              <a:latin typeface="DM Sans"/>
              <a:ea typeface="DM Sans"/>
              <a:cs typeface="DM Sans"/>
              <a:sym typeface="DM Sans"/>
            </a:endParaRPr>
          </a:p>
        </p:txBody>
      </p:sp>
      <p:sp>
        <p:nvSpPr>
          <p:cNvPr id="323" name="Google Shape;323;p43"/>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02</a:t>
            </a:r>
            <a:endParaRPr b="1" sz="1600">
              <a:solidFill>
                <a:srgbClr val="999999"/>
              </a:solidFill>
              <a:latin typeface="DM Sans"/>
              <a:ea typeface="DM Sans"/>
              <a:cs typeface="DM Sans"/>
              <a:sym typeface="DM Sans"/>
            </a:endParaRPr>
          </a:p>
        </p:txBody>
      </p:sp>
      <p:cxnSp>
        <p:nvCxnSpPr>
          <p:cNvPr id="324" name="Google Shape;324;p43"/>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25" name="Google Shape;325;p43"/>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Primeros Pasos con HTML</a:t>
            </a:r>
            <a:endParaRPr b="1" sz="1500">
              <a:solidFill>
                <a:srgbClr val="999999"/>
              </a:solidFill>
              <a:latin typeface="DM Sans"/>
              <a:ea typeface="DM Sans"/>
              <a:cs typeface="DM Sans"/>
              <a:sym typeface="DM Sans"/>
            </a:endParaRPr>
          </a:p>
        </p:txBody>
      </p:sp>
      <p:cxnSp>
        <p:nvCxnSpPr>
          <p:cNvPr id="326" name="Google Shape;326;p43"/>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327" name="Google Shape;327;p43"/>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328" name="Google Shape;328;p43"/>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329" name="Google Shape;329;p43"/>
          <p:cNvSpPr txBox="1"/>
          <p:nvPr/>
        </p:nvSpPr>
        <p:spPr>
          <a:xfrm>
            <a:off x="1305575" y="2787725"/>
            <a:ext cx="1958700" cy="1549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Conceptos básicos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Herramientas a utilizar en el curso</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Instalación y práctica</a:t>
            </a:r>
            <a:endParaRPr sz="1200">
              <a:solidFill>
                <a:schemeClr val="lt1"/>
              </a:solidFill>
              <a:latin typeface="DM Sans"/>
              <a:ea typeface="DM Sans"/>
              <a:cs typeface="DM Sans"/>
              <a:sym typeface="DM Sans"/>
            </a:endParaRPr>
          </a:p>
        </p:txBody>
      </p:sp>
      <p:sp>
        <p:nvSpPr>
          <p:cNvPr id="330" name="Google Shape;330;p43"/>
          <p:cNvSpPr txBox="1"/>
          <p:nvPr/>
        </p:nvSpPr>
        <p:spPr>
          <a:xfrm>
            <a:off x="5865600" y="2815925"/>
            <a:ext cx="1958700" cy="14931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Listas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Formularios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Enlaces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Multimedia con HTML</a:t>
            </a:r>
            <a:endParaRPr sz="1200">
              <a:solidFill>
                <a:schemeClr val="lt1"/>
              </a:solidFill>
              <a:latin typeface="DM Sans"/>
              <a:ea typeface="DM Sans"/>
              <a:cs typeface="DM Sans"/>
              <a:sym typeface="DM Sans"/>
            </a:endParaRPr>
          </a:p>
        </p:txBody>
      </p:sp>
      <p:sp>
        <p:nvSpPr>
          <p:cNvPr id="331" name="Google Shape;331;p43"/>
          <p:cNvSpPr txBox="1"/>
          <p:nvPr/>
        </p:nvSpPr>
        <p:spPr>
          <a:xfrm>
            <a:off x="3675526" y="2972375"/>
            <a:ext cx="1778400" cy="1180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Prototipado desde el papel</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HTML</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Etiquetas</a:t>
            </a:r>
            <a:endParaRPr sz="1200">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7"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62" name="Google Shape;62;p17"/>
          <p:cNvSpPr txBox="1"/>
          <p:nvPr/>
        </p:nvSpPr>
        <p:spPr>
          <a:xfrm>
            <a:off x="501450"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Presentación</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de estudiantes</a:t>
            </a:r>
            <a:endParaRPr b="1" sz="4000">
              <a:solidFill>
                <a:srgbClr val="83AEFB"/>
              </a:solidFill>
              <a:latin typeface="DM Sans"/>
              <a:ea typeface="DM Sans"/>
              <a:cs typeface="DM Sans"/>
              <a:sym typeface="DM Sans"/>
            </a:endParaRPr>
          </a:p>
        </p:txBody>
      </p:sp>
      <p:sp>
        <p:nvSpPr>
          <p:cNvPr id="63" name="Google Shape;63;p17"/>
          <p:cNvSpPr txBox="1"/>
          <p:nvPr/>
        </p:nvSpPr>
        <p:spPr>
          <a:xfrm>
            <a:off x="501450" y="2411900"/>
            <a:ext cx="4987200" cy="13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País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Conocimientos previos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¿Por qué elegiste este curso?</a:t>
            </a:r>
            <a:endParaRPr sz="1350">
              <a:latin typeface="DM Sans"/>
              <a:ea typeface="DM Sans"/>
              <a:cs typeface="DM Sans"/>
              <a:sym typeface="DM Sans"/>
            </a:endParaRPr>
          </a:p>
        </p:txBody>
      </p:sp>
      <p:pic>
        <p:nvPicPr>
          <p:cNvPr id="64" name="Google Shape;64;p1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337" name="Google Shape;337;p4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338" name="Google Shape;338;p44"/>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Comenzar</a:t>
            </a:r>
            <a:r>
              <a:rPr lang="es" sz="1350">
                <a:solidFill>
                  <a:schemeClr val="lt1"/>
                </a:solidFill>
                <a:latin typeface="DM Sans"/>
                <a:ea typeface="DM Sans"/>
                <a:cs typeface="DM Sans"/>
                <a:sym typeface="DM Sans"/>
              </a:rPr>
              <a:t> el prototipado de un sitio web.</a:t>
            </a:r>
            <a:endParaRPr sz="1350">
              <a:solidFill>
                <a:schemeClr val="lt1"/>
              </a:solidFill>
              <a:latin typeface="DM Sans"/>
              <a:ea typeface="DM Sans"/>
              <a:cs typeface="DM Sans"/>
              <a:sym typeface="DM Sans"/>
            </a:endParaRPr>
          </a:p>
        </p:txBody>
      </p:sp>
      <p:pic>
        <p:nvPicPr>
          <p:cNvPr id="339" name="Google Shape;339;p44"/>
          <p:cNvPicPr preferRelativeResize="0"/>
          <p:nvPr/>
        </p:nvPicPr>
        <p:blipFill>
          <a:blip r:embed="rId3">
            <a:alphaModFix/>
          </a:blip>
          <a:stretch>
            <a:fillRect/>
          </a:stretch>
        </p:blipFill>
        <p:spPr>
          <a:xfrm>
            <a:off x="2172138" y="2483513"/>
            <a:ext cx="196975" cy="196975"/>
          </a:xfrm>
          <a:prstGeom prst="rect">
            <a:avLst/>
          </a:prstGeom>
          <a:noFill/>
          <a:ln>
            <a:noFill/>
          </a:ln>
        </p:spPr>
      </p:pic>
      <p:sp>
        <p:nvSpPr>
          <p:cNvPr id="340" name="Google Shape;340;p44"/>
          <p:cNvSpPr txBox="1"/>
          <p:nvPr/>
        </p:nvSpPr>
        <p:spPr>
          <a:xfrm>
            <a:off x="2690561" y="23595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 </a:t>
            </a: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conceptos básicos del HTML y sus etiquetas.</a:t>
            </a:r>
            <a:endParaRPr b="1" sz="1350">
              <a:solidFill>
                <a:schemeClr val="lt1"/>
              </a:solidFill>
              <a:latin typeface="DM Sans"/>
              <a:ea typeface="DM Sans"/>
              <a:cs typeface="DM Sans"/>
              <a:sym typeface="DM Sans"/>
            </a:endParaRPr>
          </a:p>
        </p:txBody>
      </p:sp>
      <p:pic>
        <p:nvPicPr>
          <p:cNvPr id="341" name="Google Shape;341;p44"/>
          <p:cNvPicPr preferRelativeResize="0"/>
          <p:nvPr/>
        </p:nvPicPr>
        <p:blipFill>
          <a:blip r:embed="rId3">
            <a:alphaModFix/>
          </a:blip>
          <a:stretch>
            <a:fillRect/>
          </a:stretch>
        </p:blipFill>
        <p:spPr>
          <a:xfrm>
            <a:off x="2172138" y="3314738"/>
            <a:ext cx="196975" cy="196975"/>
          </a:xfrm>
          <a:prstGeom prst="rect">
            <a:avLst/>
          </a:prstGeom>
          <a:noFill/>
          <a:ln>
            <a:noFill/>
          </a:ln>
        </p:spPr>
      </p:pic>
      <p:sp>
        <p:nvSpPr>
          <p:cNvPr id="342" name="Google Shape;342;p44"/>
          <p:cNvSpPr txBox="1"/>
          <p:nvPr/>
        </p:nvSpPr>
        <p:spPr>
          <a:xfrm>
            <a:off x="2690561" y="32170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Armar</a:t>
            </a:r>
            <a:r>
              <a:rPr lang="es" sz="1350">
                <a:solidFill>
                  <a:schemeClr val="lt1"/>
                </a:solidFill>
                <a:latin typeface="DM Sans"/>
                <a:ea typeface="DM Sans"/>
                <a:cs typeface="DM Sans"/>
                <a:sym typeface="DM Sans"/>
              </a:rPr>
              <a:t> la estructura básica de un documento HTML y conocer su sintaxis</a:t>
            </a:r>
            <a:endParaRPr b="1" sz="1350">
              <a:solidFill>
                <a:schemeClr val="lt1"/>
              </a:solidFill>
              <a:latin typeface="DM Sans"/>
              <a:ea typeface="DM Sans"/>
              <a:cs typeface="DM Sans"/>
              <a:sym typeface="DM Sans"/>
            </a:endParaRPr>
          </a:p>
        </p:txBody>
      </p:sp>
      <p:cxnSp>
        <p:nvCxnSpPr>
          <p:cNvPr id="343" name="Google Shape;343;p44"/>
          <p:cNvCxnSpPr>
            <a:stCxn id="337" idx="2"/>
            <a:endCxn id="339" idx="0"/>
          </p:cNvCxnSpPr>
          <p:nvPr/>
        </p:nvCxnSpPr>
        <p:spPr>
          <a:xfrm flipH="1" rot="-5400000">
            <a:off x="1900575" y="2112637"/>
            <a:ext cx="741300" cy="600"/>
          </a:xfrm>
          <a:prstGeom prst="bentConnector3">
            <a:avLst>
              <a:gd fmla="val 49995" name="adj1"/>
            </a:avLst>
          </a:prstGeom>
          <a:noFill/>
          <a:ln cap="flat" cmpd="sng" w="9525">
            <a:solidFill>
              <a:srgbClr val="EAFF6A"/>
            </a:solidFill>
            <a:prstDash val="solid"/>
            <a:round/>
            <a:headEnd len="med" w="med" type="none"/>
            <a:tailEnd len="med" w="med" type="none"/>
          </a:ln>
        </p:spPr>
      </p:cxnSp>
      <p:cxnSp>
        <p:nvCxnSpPr>
          <p:cNvPr id="344" name="Google Shape;344;p44"/>
          <p:cNvCxnSpPr>
            <a:stCxn id="339" idx="2"/>
            <a:endCxn id="341" idx="0"/>
          </p:cNvCxnSpPr>
          <p:nvPr/>
        </p:nvCxnSpPr>
        <p:spPr>
          <a:xfrm flipH="1" rot="-5400000">
            <a:off x="1953825" y="29972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nvSpPr>
        <p:spPr>
          <a:xfrm>
            <a:off x="465275" y="3920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N°0</a:t>
            </a:r>
            <a:endParaRPr>
              <a:latin typeface="DM Sans"/>
              <a:ea typeface="DM Sans"/>
              <a:cs typeface="DM Sans"/>
              <a:sym typeface="DM Sans"/>
            </a:endParaRPr>
          </a:p>
        </p:txBody>
      </p:sp>
      <p:sp>
        <p:nvSpPr>
          <p:cNvPr id="350" name="Google Shape;350;p45"/>
          <p:cNvSpPr txBox="1"/>
          <p:nvPr/>
        </p:nvSpPr>
        <p:spPr>
          <a:xfrm>
            <a:off x="465275" y="7460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351" name="Google Shape;351;p45"/>
          <p:cNvSpPr txBox="1"/>
          <p:nvPr/>
        </p:nvSpPr>
        <p:spPr>
          <a:xfrm>
            <a:off x="465275" y="1407450"/>
            <a:ext cx="40542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Desarrollo web:</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consiste en la planificación y el diseño de páginas de internet, con la interacción de medios como textos, imágenes, vídeos, sonido y enlaces a otras páginas web.</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HTML</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"lenguaje" de marcado de etiquetas, que permite crear documentos para web.</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CSS</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en español, «hojas de estilo en cascada», es un lenguaje de diseño gráfico, utilizado para definir y crear la presentación de un documento estructurado, escrito en un lenguaje de marcado.​</a:t>
            </a:r>
            <a:endParaRPr sz="1350">
              <a:solidFill>
                <a:schemeClr val="dk1"/>
              </a:solidFill>
              <a:latin typeface="DM Sans"/>
              <a:ea typeface="DM Sans"/>
              <a:cs typeface="DM Sans"/>
              <a:sym typeface="DM Sans"/>
            </a:endParaRPr>
          </a:p>
        </p:txBody>
      </p:sp>
      <p:sp>
        <p:nvSpPr>
          <p:cNvPr id="352" name="Google Shape;352;p45"/>
          <p:cNvSpPr txBox="1"/>
          <p:nvPr/>
        </p:nvSpPr>
        <p:spPr>
          <a:xfrm>
            <a:off x="4519500" y="1559850"/>
            <a:ext cx="41490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Internet: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se trata de una red de equipos de cálculo, que se relacionan entre sí a través del uso de un lenguaje universal.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Navegador</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el instrumento que permite a los usuarios de internet navegar entre las distintas páginas de sitios webs.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Buscador</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sistema informático que busca todo tipo de información en la web, almacenando la misma en una enorme base de datos, para arrojar la información solicitada.</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nvSpPr>
        <p:spPr>
          <a:xfrm>
            <a:off x="465275" y="3920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N°0</a:t>
            </a:r>
            <a:endParaRPr>
              <a:latin typeface="DM Sans"/>
              <a:ea typeface="DM Sans"/>
              <a:cs typeface="DM Sans"/>
              <a:sym typeface="DM Sans"/>
            </a:endParaRPr>
          </a:p>
        </p:txBody>
      </p:sp>
      <p:sp>
        <p:nvSpPr>
          <p:cNvPr id="358" name="Google Shape;358;p46"/>
          <p:cNvSpPr txBox="1"/>
          <p:nvPr/>
        </p:nvSpPr>
        <p:spPr>
          <a:xfrm>
            <a:off x="465275" y="7460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359" name="Google Shape;359;p46"/>
          <p:cNvSpPr txBox="1"/>
          <p:nvPr/>
        </p:nvSpPr>
        <p:spPr>
          <a:xfrm>
            <a:off x="465275" y="1407450"/>
            <a:ext cx="40542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Sitio </a:t>
            </a:r>
            <a:r>
              <a:rPr b="1" lang="es" sz="1350">
                <a:solidFill>
                  <a:schemeClr val="dk1"/>
                </a:solidFill>
                <a:highlight>
                  <a:srgbClr val="EAFF6A"/>
                </a:highlight>
                <a:latin typeface="DM Sans"/>
                <a:ea typeface="DM Sans"/>
                <a:cs typeface="DM Sans"/>
                <a:sym typeface="DM Sans"/>
              </a:rPr>
              <a:t> web:</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 es un espacio virtual en Internet. Se trata de un conjunto de páginas web, accesibles desde un mismo dominio o subdominio de la World Wide Web (WWW).</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Dirección IP</a:t>
            </a:r>
            <a:r>
              <a:rPr b="1" lang="es" sz="1350">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 es un conjunto de números que identifica, de manera lógica y jerárquica, a una interfaz en red.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Editor de texto</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Son programas que te permiten realizar o escribir código fuente (HTML, CSS, PHP, JavaScript) de tus proyectos.</a:t>
            </a:r>
            <a:endParaRPr sz="1350">
              <a:solidFill>
                <a:schemeClr val="dk1"/>
              </a:solidFill>
              <a:latin typeface="DM Sans"/>
              <a:ea typeface="DM Sans"/>
              <a:cs typeface="DM Sans"/>
              <a:sym typeface="DM Sans"/>
            </a:endParaRPr>
          </a:p>
        </p:txBody>
      </p:sp>
      <p:sp>
        <p:nvSpPr>
          <p:cNvPr id="360" name="Google Shape;360;p46"/>
          <p:cNvSpPr txBox="1"/>
          <p:nvPr/>
        </p:nvSpPr>
        <p:spPr>
          <a:xfrm>
            <a:off x="4519500" y="1559850"/>
            <a:ext cx="41490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Código de fuente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el conjunto de líneas de textos, las cuales son las directrices que debe seguir la computadora para realizar dicho programa.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Balsamiq</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una herramienta que facilita la creación de esquemas o mockups. Su finalidad es ayudar al desarrollo de aplicaciones.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Terminal o consola</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la aplicación que se utiliza para interactuar con el computador a través de comandos.</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367" name="Google Shape;367;p47"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368" name="Google Shape;368;p47"/>
          <p:cNvSpPr/>
          <p:nvPr/>
        </p:nvSpPr>
        <p:spPr>
          <a:xfrm>
            <a:off x="618500" y="1152978"/>
            <a:ext cx="1452900" cy="6024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Prototipado desde papel</a:t>
            </a:r>
            <a:endParaRPr i="0" sz="1200" u="none" cap="none" strike="noStrike">
              <a:solidFill>
                <a:srgbClr val="FFFFFF"/>
              </a:solidFill>
              <a:latin typeface="DM Sans"/>
              <a:ea typeface="DM Sans"/>
              <a:cs typeface="DM Sans"/>
              <a:sym typeface="DM Sans"/>
            </a:endParaRPr>
          </a:p>
        </p:txBody>
      </p:sp>
      <p:sp>
        <p:nvSpPr>
          <p:cNvPr id="369" name="Google Shape;369;p47"/>
          <p:cNvSpPr/>
          <p:nvPr/>
        </p:nvSpPr>
        <p:spPr>
          <a:xfrm>
            <a:off x="618500" y="2887275"/>
            <a:ext cx="1452900" cy="6024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HTML</a:t>
            </a:r>
            <a:endParaRPr i="0" sz="1200" u="none" cap="none" strike="noStrike">
              <a:solidFill>
                <a:srgbClr val="FFFFFF"/>
              </a:solidFill>
              <a:latin typeface="DM Sans"/>
              <a:ea typeface="DM Sans"/>
              <a:cs typeface="DM Sans"/>
              <a:sym typeface="DM Sans"/>
            </a:endParaRPr>
          </a:p>
        </p:txBody>
      </p:sp>
      <p:sp>
        <p:nvSpPr>
          <p:cNvPr id="370" name="Google Shape;370;p47"/>
          <p:cNvSpPr/>
          <p:nvPr/>
        </p:nvSpPr>
        <p:spPr>
          <a:xfrm>
            <a:off x="3017108" y="3031059"/>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¿Qué es?</a:t>
            </a:r>
            <a:endParaRPr i="0" sz="1200" u="none" cap="none" strike="noStrike">
              <a:solidFill>
                <a:srgbClr val="222222"/>
              </a:solidFill>
              <a:latin typeface="DM Sans"/>
              <a:ea typeface="DM Sans"/>
              <a:cs typeface="DM Sans"/>
              <a:sym typeface="DM Sans"/>
            </a:endParaRPr>
          </a:p>
        </p:txBody>
      </p:sp>
      <p:cxnSp>
        <p:nvCxnSpPr>
          <p:cNvPr id="371" name="Google Shape;371;p47"/>
          <p:cNvCxnSpPr>
            <a:stCxn id="369" idx="3"/>
          </p:cNvCxnSpPr>
          <p:nvPr/>
        </p:nvCxnSpPr>
        <p:spPr>
          <a:xfrm>
            <a:off x="2071400" y="3188475"/>
            <a:ext cx="945600" cy="3813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72" name="Google Shape;372;p47"/>
          <p:cNvSpPr/>
          <p:nvPr/>
        </p:nvSpPr>
        <p:spPr>
          <a:xfrm>
            <a:off x="3017100" y="3406575"/>
            <a:ext cx="1373100" cy="33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Convenio de archivos</a:t>
            </a:r>
            <a:endParaRPr i="0" sz="1200" u="none" cap="none" strike="noStrike">
              <a:solidFill>
                <a:srgbClr val="222222"/>
              </a:solidFill>
              <a:latin typeface="DM Sans"/>
              <a:ea typeface="DM Sans"/>
              <a:cs typeface="DM Sans"/>
              <a:sym typeface="DM Sans"/>
            </a:endParaRPr>
          </a:p>
        </p:txBody>
      </p:sp>
      <p:cxnSp>
        <p:nvCxnSpPr>
          <p:cNvPr id="373" name="Google Shape;373;p47"/>
          <p:cNvCxnSpPr>
            <a:stCxn id="369" idx="3"/>
            <a:endCxn id="374" idx="1"/>
          </p:cNvCxnSpPr>
          <p:nvPr/>
        </p:nvCxnSpPr>
        <p:spPr>
          <a:xfrm>
            <a:off x="2071400" y="3188475"/>
            <a:ext cx="951300" cy="774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74" name="Google Shape;374;p47"/>
          <p:cNvSpPr/>
          <p:nvPr/>
        </p:nvSpPr>
        <p:spPr>
          <a:xfrm>
            <a:off x="3022694" y="3813889"/>
            <a:ext cx="13617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Etiquetas</a:t>
            </a:r>
            <a:endParaRPr i="0" sz="1200" u="none" cap="none" strike="noStrike">
              <a:solidFill>
                <a:srgbClr val="222222"/>
              </a:solidFill>
              <a:latin typeface="DM Sans"/>
              <a:ea typeface="DM Sans"/>
              <a:cs typeface="DM Sans"/>
              <a:sym typeface="DM Sans"/>
            </a:endParaRPr>
          </a:p>
        </p:txBody>
      </p:sp>
      <p:sp>
        <p:nvSpPr>
          <p:cNvPr id="375" name="Google Shape;375;p47"/>
          <p:cNvSpPr/>
          <p:nvPr/>
        </p:nvSpPr>
        <p:spPr>
          <a:xfrm>
            <a:off x="4394308" y="737809"/>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Proyecto web</a:t>
            </a:r>
            <a:endParaRPr i="0" sz="1200" u="none" cap="none" strike="noStrike">
              <a:solidFill>
                <a:srgbClr val="222222"/>
              </a:solidFill>
              <a:latin typeface="DM Sans"/>
              <a:ea typeface="DM Sans"/>
              <a:cs typeface="DM Sans"/>
              <a:sym typeface="DM Sans"/>
            </a:endParaRPr>
          </a:p>
        </p:txBody>
      </p:sp>
      <p:sp>
        <p:nvSpPr>
          <p:cNvPr id="376" name="Google Shape;376;p47"/>
          <p:cNvSpPr/>
          <p:nvPr/>
        </p:nvSpPr>
        <p:spPr>
          <a:xfrm>
            <a:off x="4434108" y="2143428"/>
            <a:ext cx="13731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Tips</a:t>
            </a:r>
            <a:endParaRPr i="0" sz="1200" u="none" cap="none" strike="noStrike">
              <a:solidFill>
                <a:srgbClr val="222222"/>
              </a:solidFill>
              <a:latin typeface="DM Sans"/>
              <a:ea typeface="DM Sans"/>
              <a:cs typeface="DM Sans"/>
              <a:sym typeface="DM Sans"/>
            </a:endParaRPr>
          </a:p>
        </p:txBody>
      </p:sp>
      <p:cxnSp>
        <p:nvCxnSpPr>
          <p:cNvPr id="377" name="Google Shape;377;p47"/>
          <p:cNvCxnSpPr>
            <a:stCxn id="369" idx="3"/>
            <a:endCxn id="378" idx="1"/>
          </p:cNvCxnSpPr>
          <p:nvPr/>
        </p:nvCxnSpPr>
        <p:spPr>
          <a:xfrm>
            <a:off x="2071400" y="3188475"/>
            <a:ext cx="945600" cy="1143900"/>
          </a:xfrm>
          <a:prstGeom prst="bentConnector3">
            <a:avLst>
              <a:gd fmla="val 49995" name="adj1"/>
            </a:avLst>
          </a:prstGeom>
          <a:noFill/>
          <a:ln cap="flat" cmpd="sng" w="9525">
            <a:solidFill>
              <a:srgbClr val="CCCCCC"/>
            </a:solidFill>
            <a:prstDash val="solid"/>
            <a:round/>
            <a:headEnd len="sm" w="sm" type="none"/>
            <a:tailEnd len="med" w="med" type="oval"/>
          </a:ln>
        </p:spPr>
      </p:cxnSp>
      <p:sp>
        <p:nvSpPr>
          <p:cNvPr id="378" name="Google Shape;378;p47"/>
          <p:cNvSpPr/>
          <p:nvPr/>
        </p:nvSpPr>
        <p:spPr>
          <a:xfrm>
            <a:off x="3016914" y="4182886"/>
            <a:ext cx="1361700" cy="29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Contenedores</a:t>
            </a:r>
            <a:endParaRPr i="0" sz="1200" u="none" cap="none" strike="noStrike">
              <a:solidFill>
                <a:srgbClr val="222222"/>
              </a:solidFill>
              <a:latin typeface="DM Sans"/>
              <a:ea typeface="DM Sans"/>
              <a:cs typeface="DM Sans"/>
              <a:sym typeface="DM Sans"/>
            </a:endParaRPr>
          </a:p>
        </p:txBody>
      </p:sp>
      <p:cxnSp>
        <p:nvCxnSpPr>
          <p:cNvPr id="379" name="Google Shape;379;p47"/>
          <p:cNvCxnSpPr/>
          <p:nvPr/>
        </p:nvCxnSpPr>
        <p:spPr>
          <a:xfrm flipH="1" rot="10800000">
            <a:off x="2071400" y="854934"/>
            <a:ext cx="2322900" cy="706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380" name="Google Shape;380;p47"/>
          <p:cNvCxnSpPr/>
          <p:nvPr/>
        </p:nvCxnSpPr>
        <p:spPr>
          <a:xfrm>
            <a:off x="2071400" y="1561734"/>
            <a:ext cx="2322900" cy="706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381" name="Google Shape;381;p47"/>
          <p:cNvCxnSpPr/>
          <p:nvPr/>
        </p:nvCxnSpPr>
        <p:spPr>
          <a:xfrm rot="10800000">
            <a:off x="1344950" y="1755380"/>
            <a:ext cx="0" cy="1074900"/>
          </a:xfrm>
          <a:prstGeom prst="straightConnector1">
            <a:avLst/>
          </a:prstGeom>
          <a:noFill/>
          <a:ln cap="flat" cmpd="sng" w="9525">
            <a:solidFill>
              <a:srgbClr val="CCCCCC"/>
            </a:solidFill>
            <a:prstDash val="solid"/>
            <a:round/>
            <a:headEnd len="med" w="med" type="oval"/>
            <a:tailEnd len="med" w="med" type="oval"/>
          </a:ln>
        </p:spPr>
      </p:cxnSp>
      <p:cxnSp>
        <p:nvCxnSpPr>
          <p:cNvPr id="382" name="Google Shape;382;p47"/>
          <p:cNvCxnSpPr>
            <a:stCxn id="369" idx="3"/>
            <a:endCxn id="370" idx="1"/>
          </p:cNvCxnSpPr>
          <p:nvPr/>
        </p:nvCxnSpPr>
        <p:spPr>
          <a:xfrm flipH="1" rot="10800000">
            <a:off x="2071400" y="3180375"/>
            <a:ext cx="945600" cy="8100"/>
          </a:xfrm>
          <a:prstGeom prst="bentConnector3">
            <a:avLst>
              <a:gd fmla="val 50006"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Prototipado desde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el papel</a:t>
            </a:r>
            <a:endParaRPr b="1" sz="4000">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393" name="Google Shape;393;p49"/>
          <p:cNvSpPr/>
          <p:nvPr/>
        </p:nvSpPr>
        <p:spPr>
          <a:xfrm>
            <a:off x="40498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9"/>
          <p:cNvSpPr txBox="1"/>
          <p:nvPr/>
        </p:nvSpPr>
        <p:spPr>
          <a:xfrm>
            <a:off x="933425" y="2766050"/>
            <a:ext cx="126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Sketch</a:t>
            </a:r>
            <a:endParaRPr b="1">
              <a:latin typeface="DM Sans"/>
              <a:ea typeface="DM Sans"/>
              <a:cs typeface="DM Sans"/>
              <a:sym typeface="DM Sans"/>
            </a:endParaRPr>
          </a:p>
        </p:txBody>
      </p:sp>
      <p:sp>
        <p:nvSpPr>
          <p:cNvPr id="395" name="Google Shape;395;p49"/>
          <p:cNvSpPr/>
          <p:nvPr/>
        </p:nvSpPr>
        <p:spPr>
          <a:xfrm>
            <a:off x="67495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49"/>
          <p:cNvCxnSpPr>
            <a:stCxn id="397" idx="6"/>
            <a:endCxn id="393" idx="2"/>
          </p:cNvCxnSpPr>
          <p:nvPr/>
        </p:nvCxnSpPr>
        <p:spPr>
          <a:xfrm>
            <a:off x="1861013" y="2254029"/>
            <a:ext cx="2188800" cy="0"/>
          </a:xfrm>
          <a:prstGeom prst="straightConnector1">
            <a:avLst/>
          </a:prstGeom>
          <a:noFill/>
          <a:ln cap="flat" cmpd="sng" w="9525">
            <a:solidFill>
              <a:srgbClr val="EAFF6A"/>
            </a:solidFill>
            <a:prstDash val="solid"/>
            <a:round/>
            <a:headEnd len="med" w="med" type="none"/>
            <a:tailEnd len="med" w="med" type="none"/>
          </a:ln>
        </p:spPr>
      </p:cxnSp>
      <p:cxnSp>
        <p:nvCxnSpPr>
          <p:cNvPr id="398" name="Google Shape;398;p49"/>
          <p:cNvCxnSpPr>
            <a:stCxn id="393" idx="6"/>
            <a:endCxn id="399" idx="1"/>
          </p:cNvCxnSpPr>
          <p:nvPr/>
        </p:nvCxnSpPr>
        <p:spPr>
          <a:xfrm>
            <a:off x="4636940" y="2254004"/>
            <a:ext cx="2199000" cy="21600"/>
          </a:xfrm>
          <a:prstGeom prst="straightConnector1">
            <a:avLst/>
          </a:prstGeom>
          <a:noFill/>
          <a:ln cap="flat" cmpd="sng" w="9525">
            <a:solidFill>
              <a:srgbClr val="EAFF6A"/>
            </a:solidFill>
            <a:prstDash val="solid"/>
            <a:round/>
            <a:headEnd len="med" w="med" type="none"/>
            <a:tailEnd len="med" w="med" type="none"/>
          </a:ln>
        </p:spPr>
      </p:cxnSp>
      <p:sp>
        <p:nvSpPr>
          <p:cNvPr id="400" name="Google Shape;400;p49"/>
          <p:cNvSpPr txBox="1"/>
          <p:nvPr/>
        </p:nvSpPr>
        <p:spPr>
          <a:xfrm>
            <a:off x="41362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sp>
        <p:nvSpPr>
          <p:cNvPr id="401" name="Google Shape;401;p49"/>
          <p:cNvSpPr txBox="1"/>
          <p:nvPr/>
        </p:nvSpPr>
        <p:spPr>
          <a:xfrm>
            <a:off x="68359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02" name="Google Shape;402;p49"/>
          <p:cNvGrpSpPr/>
          <p:nvPr/>
        </p:nvGrpSpPr>
        <p:grpSpPr>
          <a:xfrm>
            <a:off x="1273913" y="1953850"/>
            <a:ext cx="587100" cy="600300"/>
            <a:chOff x="1731113" y="1953850"/>
            <a:chExt cx="587100" cy="600300"/>
          </a:xfrm>
        </p:grpSpPr>
        <p:sp>
          <p:nvSpPr>
            <p:cNvPr id="397" name="Google Shape;397;p4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grpSp>
        <p:nvGrpSpPr>
          <p:cNvPr id="404" name="Google Shape;404;p49"/>
          <p:cNvGrpSpPr/>
          <p:nvPr/>
        </p:nvGrpSpPr>
        <p:grpSpPr>
          <a:xfrm>
            <a:off x="6749563" y="1975350"/>
            <a:ext cx="587100" cy="600300"/>
            <a:chOff x="1731113" y="1953850"/>
            <a:chExt cx="587100" cy="600300"/>
          </a:xfrm>
        </p:grpSpPr>
        <p:sp>
          <p:nvSpPr>
            <p:cNvPr id="405" name="Google Shape;405;p4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5</a:t>
              </a:r>
              <a:endParaRPr b="1" sz="3000">
                <a:solidFill>
                  <a:schemeClr val="dk1"/>
                </a:solidFill>
                <a:latin typeface="DM Sans"/>
                <a:ea typeface="DM Sans"/>
                <a:cs typeface="DM Sans"/>
                <a:sym typeface="DM Sans"/>
              </a:endParaRPr>
            </a:p>
          </p:txBody>
        </p:sp>
      </p:grpSp>
      <p:sp>
        <p:nvSpPr>
          <p:cNvPr id="406" name="Google Shape;406;p49"/>
          <p:cNvSpPr/>
          <p:nvPr/>
        </p:nvSpPr>
        <p:spPr>
          <a:xfrm>
            <a:off x="2743601" y="19712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9"/>
          <p:cNvSpPr txBox="1"/>
          <p:nvPr/>
        </p:nvSpPr>
        <p:spPr>
          <a:xfrm>
            <a:off x="2830013" y="196460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08" name="Google Shape;408;p49"/>
          <p:cNvGrpSpPr/>
          <p:nvPr/>
        </p:nvGrpSpPr>
        <p:grpSpPr>
          <a:xfrm>
            <a:off x="2743588" y="1986100"/>
            <a:ext cx="587100" cy="600300"/>
            <a:chOff x="1731113" y="1953850"/>
            <a:chExt cx="587100" cy="600300"/>
          </a:xfrm>
        </p:grpSpPr>
        <p:sp>
          <p:nvSpPr>
            <p:cNvPr id="409" name="Google Shape;409;p4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grpSp>
      <p:sp>
        <p:nvSpPr>
          <p:cNvPr id="411" name="Google Shape;411;p49"/>
          <p:cNvSpPr/>
          <p:nvPr/>
        </p:nvSpPr>
        <p:spPr>
          <a:xfrm>
            <a:off x="5432738" y="19712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9"/>
          <p:cNvSpPr txBox="1"/>
          <p:nvPr/>
        </p:nvSpPr>
        <p:spPr>
          <a:xfrm>
            <a:off x="5519150" y="196460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13" name="Google Shape;413;p49"/>
          <p:cNvGrpSpPr/>
          <p:nvPr/>
        </p:nvGrpSpPr>
        <p:grpSpPr>
          <a:xfrm>
            <a:off x="5432725" y="1986100"/>
            <a:ext cx="587100" cy="600300"/>
            <a:chOff x="1731113" y="1953850"/>
            <a:chExt cx="587100" cy="600300"/>
          </a:xfrm>
        </p:grpSpPr>
        <p:sp>
          <p:nvSpPr>
            <p:cNvPr id="414" name="Google Shape;414;p4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grpSp>
      <p:sp>
        <p:nvSpPr>
          <p:cNvPr id="416" name="Google Shape;416;p49"/>
          <p:cNvSpPr txBox="1"/>
          <p:nvPr/>
        </p:nvSpPr>
        <p:spPr>
          <a:xfrm>
            <a:off x="2264988" y="2766050"/>
            <a:ext cx="126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Wireframe</a:t>
            </a:r>
            <a:endParaRPr b="1">
              <a:latin typeface="DM Sans"/>
              <a:ea typeface="DM Sans"/>
              <a:cs typeface="DM Sans"/>
              <a:sym typeface="DM Sans"/>
            </a:endParaRPr>
          </a:p>
        </p:txBody>
      </p:sp>
      <p:sp>
        <p:nvSpPr>
          <p:cNvPr id="417" name="Google Shape;417;p49"/>
          <p:cNvSpPr txBox="1"/>
          <p:nvPr/>
        </p:nvSpPr>
        <p:spPr>
          <a:xfrm>
            <a:off x="3596575" y="2766050"/>
            <a:ext cx="126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MockUp</a:t>
            </a:r>
            <a:endParaRPr b="1">
              <a:latin typeface="DM Sans"/>
              <a:ea typeface="DM Sans"/>
              <a:cs typeface="DM Sans"/>
              <a:sym typeface="DM Sans"/>
            </a:endParaRPr>
          </a:p>
        </p:txBody>
      </p:sp>
      <p:sp>
        <p:nvSpPr>
          <p:cNvPr id="418" name="Google Shape;418;p49"/>
          <p:cNvSpPr txBox="1"/>
          <p:nvPr/>
        </p:nvSpPr>
        <p:spPr>
          <a:xfrm>
            <a:off x="5092225" y="2766050"/>
            <a:ext cx="1268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Prototipo interactivo</a:t>
            </a:r>
            <a:endParaRPr b="1">
              <a:latin typeface="DM Sans"/>
              <a:ea typeface="DM Sans"/>
              <a:cs typeface="DM Sans"/>
              <a:sym typeface="DM Sans"/>
            </a:endParaRPr>
          </a:p>
        </p:txBody>
      </p:sp>
      <p:sp>
        <p:nvSpPr>
          <p:cNvPr id="419" name="Google Shape;419;p49"/>
          <p:cNvSpPr txBox="1"/>
          <p:nvPr/>
        </p:nvSpPr>
        <p:spPr>
          <a:xfrm>
            <a:off x="6409075" y="2889950"/>
            <a:ext cx="1268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Diseño Final</a:t>
            </a:r>
            <a:endParaRPr b="1">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Sketch</a:t>
            </a:r>
            <a:endParaRPr b="1" sz="4000">
              <a:solidFill>
                <a:schemeClr val="dk1"/>
              </a:solidFill>
              <a:latin typeface="DM Sans"/>
              <a:ea typeface="DM Sans"/>
              <a:cs typeface="DM Sans"/>
              <a:sym typeface="DM Sans"/>
            </a:endParaRPr>
          </a:p>
        </p:txBody>
      </p:sp>
      <p:sp>
        <p:nvSpPr>
          <p:cNvPr id="425" name="Google Shape;425;p50"/>
          <p:cNvSpPr txBox="1"/>
          <p:nvPr/>
        </p:nvSpPr>
        <p:spPr>
          <a:xfrm>
            <a:off x="521250" y="1168225"/>
            <a:ext cx="810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 dibujo rápido o bosquejo guía, que reproduce de manera muy sencilla un concepto, una idea o generalidad de un proyecto.</a:t>
            </a:r>
            <a:endParaRPr sz="1350">
              <a:latin typeface="DM Sans"/>
              <a:ea typeface="DM Sans"/>
              <a:cs typeface="DM Sans"/>
              <a:sym typeface="DM Sans"/>
            </a:endParaRPr>
          </a:p>
        </p:txBody>
      </p:sp>
      <p:grpSp>
        <p:nvGrpSpPr>
          <p:cNvPr id="426" name="Google Shape;426;p50"/>
          <p:cNvGrpSpPr/>
          <p:nvPr/>
        </p:nvGrpSpPr>
        <p:grpSpPr>
          <a:xfrm>
            <a:off x="475488" y="468275"/>
            <a:ext cx="587100" cy="600300"/>
            <a:chOff x="1731113" y="1953850"/>
            <a:chExt cx="587100" cy="600300"/>
          </a:xfrm>
        </p:grpSpPr>
        <p:sp>
          <p:nvSpPr>
            <p:cNvPr id="427" name="Google Shape;427;p5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pic>
        <p:nvPicPr>
          <p:cNvPr id="429" name="Google Shape;429;p50"/>
          <p:cNvPicPr preferRelativeResize="0"/>
          <p:nvPr/>
        </p:nvPicPr>
        <p:blipFill rotWithShape="1">
          <a:blip r:embed="rId3">
            <a:alphaModFix/>
          </a:blip>
          <a:srcRect b="0" l="0" r="0" t="0"/>
          <a:stretch/>
        </p:blipFill>
        <p:spPr>
          <a:xfrm>
            <a:off x="3054125" y="1576375"/>
            <a:ext cx="3195200" cy="3015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Sketch</a:t>
            </a:r>
            <a:endParaRPr b="1" sz="4000">
              <a:solidFill>
                <a:schemeClr val="dk1"/>
              </a:solidFill>
              <a:latin typeface="DM Sans"/>
              <a:ea typeface="DM Sans"/>
              <a:cs typeface="DM Sans"/>
              <a:sym typeface="DM Sans"/>
            </a:endParaRPr>
          </a:p>
        </p:txBody>
      </p:sp>
      <p:grpSp>
        <p:nvGrpSpPr>
          <p:cNvPr id="435" name="Google Shape;435;p51"/>
          <p:cNvGrpSpPr/>
          <p:nvPr/>
        </p:nvGrpSpPr>
        <p:grpSpPr>
          <a:xfrm>
            <a:off x="475488" y="468275"/>
            <a:ext cx="587100" cy="600300"/>
            <a:chOff x="1731113" y="1953850"/>
            <a:chExt cx="587100" cy="600300"/>
          </a:xfrm>
        </p:grpSpPr>
        <p:sp>
          <p:nvSpPr>
            <p:cNvPr id="436" name="Google Shape;436;p5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pic>
        <p:nvPicPr>
          <p:cNvPr id="438" name="Google Shape;438;p51"/>
          <p:cNvPicPr preferRelativeResize="0"/>
          <p:nvPr/>
        </p:nvPicPr>
        <p:blipFill rotWithShape="1">
          <a:blip r:embed="rId3">
            <a:alphaModFix/>
          </a:blip>
          <a:srcRect b="0" l="0" r="0" t="0"/>
          <a:stretch/>
        </p:blipFill>
        <p:spPr>
          <a:xfrm>
            <a:off x="3150875" y="1068575"/>
            <a:ext cx="3552550" cy="35231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2"/>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Wireframe</a:t>
            </a:r>
            <a:endParaRPr b="1" sz="4000">
              <a:solidFill>
                <a:schemeClr val="dk1"/>
              </a:solidFill>
              <a:latin typeface="DM Sans"/>
              <a:ea typeface="DM Sans"/>
              <a:cs typeface="DM Sans"/>
              <a:sym typeface="DM Sans"/>
            </a:endParaRPr>
          </a:p>
        </p:txBody>
      </p:sp>
      <p:grpSp>
        <p:nvGrpSpPr>
          <p:cNvPr id="444" name="Google Shape;444;p52"/>
          <p:cNvGrpSpPr/>
          <p:nvPr/>
        </p:nvGrpSpPr>
        <p:grpSpPr>
          <a:xfrm>
            <a:off x="475488" y="468275"/>
            <a:ext cx="587100" cy="600300"/>
            <a:chOff x="1731113" y="1953850"/>
            <a:chExt cx="587100" cy="600300"/>
          </a:xfrm>
        </p:grpSpPr>
        <p:sp>
          <p:nvSpPr>
            <p:cNvPr id="445" name="Google Shape;445;p5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grpSp>
      <p:sp>
        <p:nvSpPr>
          <p:cNvPr id="447" name="Google Shape;447;p52"/>
          <p:cNvSpPr txBox="1"/>
          <p:nvPr/>
        </p:nvSpPr>
        <p:spPr>
          <a:xfrm>
            <a:off x="475500" y="2052400"/>
            <a:ext cx="7886700" cy="2129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Es la representación estática, en baja calidad, de un diseño. Se definen, para una mejor comprensión, los siguientes aspectos: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11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 ¿Qué? Los principales grupos de contenido.</a:t>
            </a:r>
            <a:endParaRPr sz="1350">
              <a:solidFill>
                <a:schemeClr val="dk1"/>
              </a:solidFill>
              <a:latin typeface="DM Sans"/>
              <a:ea typeface="DM Sans"/>
              <a:cs typeface="DM Sans"/>
              <a:sym typeface="DM Sans"/>
            </a:endParaRPr>
          </a:p>
          <a:p>
            <a:pPr indent="0" lvl="0" marL="45720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¿Dónde? La estructura de la información.</a:t>
            </a:r>
            <a:endParaRPr sz="1350">
              <a:solidFill>
                <a:schemeClr val="dk1"/>
              </a:solidFill>
              <a:latin typeface="DM Sans"/>
              <a:ea typeface="DM Sans"/>
              <a:cs typeface="DM Sans"/>
              <a:sym typeface="DM Sans"/>
            </a:endParaRPr>
          </a:p>
          <a:p>
            <a:pPr indent="0" lvl="0" marL="45720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¿Cómo? La descripción y visualización básica del usuario – interacción de la interfaz</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3"/>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Wireframe</a:t>
            </a:r>
            <a:endParaRPr b="1" sz="4000">
              <a:solidFill>
                <a:schemeClr val="dk1"/>
              </a:solidFill>
              <a:latin typeface="DM Sans"/>
              <a:ea typeface="DM Sans"/>
              <a:cs typeface="DM Sans"/>
              <a:sym typeface="DM Sans"/>
            </a:endParaRPr>
          </a:p>
        </p:txBody>
      </p:sp>
      <p:grpSp>
        <p:nvGrpSpPr>
          <p:cNvPr id="453" name="Google Shape;453;p53"/>
          <p:cNvGrpSpPr/>
          <p:nvPr/>
        </p:nvGrpSpPr>
        <p:grpSpPr>
          <a:xfrm>
            <a:off x="475488" y="468275"/>
            <a:ext cx="587100" cy="600300"/>
            <a:chOff x="1731113" y="1953850"/>
            <a:chExt cx="587100" cy="600300"/>
          </a:xfrm>
        </p:grpSpPr>
        <p:sp>
          <p:nvSpPr>
            <p:cNvPr id="454" name="Google Shape;454;p53"/>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3"/>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grpSp>
      <p:pic>
        <p:nvPicPr>
          <p:cNvPr id="456" name="Google Shape;456;p53"/>
          <p:cNvPicPr preferRelativeResize="0"/>
          <p:nvPr/>
        </p:nvPicPr>
        <p:blipFill rotWithShape="1">
          <a:blip r:embed="rId3">
            <a:alphaModFix/>
          </a:blip>
          <a:srcRect b="0" l="0" r="0" t="0"/>
          <a:stretch/>
        </p:blipFill>
        <p:spPr>
          <a:xfrm>
            <a:off x="2350275" y="1207175"/>
            <a:ext cx="4443449" cy="3371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8"/>
          <p:cNvSpPr/>
          <p:nvPr/>
        </p:nvSpPr>
        <p:spPr>
          <a:xfrm>
            <a:off x="3119075" y="3109100"/>
            <a:ext cx="2934000" cy="14160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8"/>
          <p:cNvSpPr txBox="1"/>
          <p:nvPr/>
        </p:nvSpPr>
        <p:spPr>
          <a:xfrm>
            <a:off x="1404863" y="15526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sp>
        <p:nvSpPr>
          <p:cNvPr id="71" name="Google Shape;71;p18"/>
          <p:cNvSpPr txBox="1"/>
          <p:nvPr/>
        </p:nvSpPr>
        <p:spPr>
          <a:xfrm>
            <a:off x="3386371" y="3263000"/>
            <a:ext cx="239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Mira los vídeos de Onboarding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4"/>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Mockup</a:t>
            </a:r>
            <a:endParaRPr b="1" sz="4000">
              <a:solidFill>
                <a:schemeClr val="dk1"/>
              </a:solidFill>
              <a:latin typeface="DM Sans"/>
              <a:ea typeface="DM Sans"/>
              <a:cs typeface="DM Sans"/>
              <a:sym typeface="DM Sans"/>
            </a:endParaRPr>
          </a:p>
        </p:txBody>
      </p:sp>
      <p:grpSp>
        <p:nvGrpSpPr>
          <p:cNvPr id="462" name="Google Shape;462;p54"/>
          <p:cNvGrpSpPr/>
          <p:nvPr/>
        </p:nvGrpSpPr>
        <p:grpSpPr>
          <a:xfrm>
            <a:off x="475488" y="468275"/>
            <a:ext cx="587100" cy="600300"/>
            <a:chOff x="1731113" y="1953850"/>
            <a:chExt cx="587100" cy="600300"/>
          </a:xfrm>
        </p:grpSpPr>
        <p:sp>
          <p:nvSpPr>
            <p:cNvPr id="463" name="Google Shape;463;p5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pic>
        <p:nvPicPr>
          <p:cNvPr id="465" name="Google Shape;465;p54"/>
          <p:cNvPicPr preferRelativeResize="0"/>
          <p:nvPr/>
        </p:nvPicPr>
        <p:blipFill rotWithShape="1">
          <a:blip r:embed="rId3">
            <a:alphaModFix/>
          </a:blip>
          <a:srcRect b="0" l="0" r="0" t="0"/>
          <a:stretch/>
        </p:blipFill>
        <p:spPr>
          <a:xfrm>
            <a:off x="1649388" y="1432175"/>
            <a:ext cx="5845225" cy="3241275"/>
          </a:xfrm>
          <a:prstGeom prst="rect">
            <a:avLst/>
          </a:prstGeom>
          <a:noFill/>
          <a:ln>
            <a:noFill/>
          </a:ln>
        </p:spPr>
      </p:pic>
      <p:sp>
        <p:nvSpPr>
          <p:cNvPr id="466" name="Google Shape;466;p54"/>
          <p:cNvSpPr txBox="1"/>
          <p:nvPr/>
        </p:nvSpPr>
        <p:spPr>
          <a:xfrm>
            <a:off x="475500" y="1207175"/>
            <a:ext cx="76512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rPr lang="es" sz="1350">
                <a:solidFill>
                  <a:schemeClr val="dk1"/>
                </a:solidFill>
                <a:latin typeface="DM Sans"/>
                <a:ea typeface="DM Sans"/>
                <a:cs typeface="DM Sans"/>
                <a:sym typeface="DM Sans"/>
              </a:rPr>
              <a:t>Es la representación estática de un diseño, en calidad media o alta.</a:t>
            </a:r>
            <a:endParaRPr sz="1350">
              <a:solidFill>
                <a:schemeClr val="dk2"/>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5"/>
          <p:cNvSpPr txBox="1"/>
          <p:nvPr/>
        </p:nvSpPr>
        <p:spPr>
          <a:xfrm>
            <a:off x="1235075" y="468275"/>
            <a:ext cx="712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Prototipo</a:t>
            </a:r>
            <a:endParaRPr b="1" sz="4000">
              <a:solidFill>
                <a:schemeClr val="dk1"/>
              </a:solidFill>
              <a:latin typeface="DM Sans"/>
              <a:ea typeface="DM Sans"/>
              <a:cs typeface="DM Sans"/>
              <a:sym typeface="DM Sans"/>
            </a:endParaRPr>
          </a:p>
        </p:txBody>
      </p:sp>
      <p:grpSp>
        <p:nvGrpSpPr>
          <p:cNvPr id="472" name="Google Shape;472;p55"/>
          <p:cNvGrpSpPr/>
          <p:nvPr/>
        </p:nvGrpSpPr>
        <p:grpSpPr>
          <a:xfrm>
            <a:off x="475488" y="468275"/>
            <a:ext cx="587100" cy="600300"/>
            <a:chOff x="1731113" y="1953850"/>
            <a:chExt cx="587100" cy="600300"/>
          </a:xfrm>
        </p:grpSpPr>
        <p:sp>
          <p:nvSpPr>
            <p:cNvPr id="473" name="Google Shape;473;p5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grpSp>
      <p:sp>
        <p:nvSpPr>
          <p:cNvPr id="475" name="Google Shape;475;p55"/>
          <p:cNvSpPr txBox="1"/>
          <p:nvPr/>
        </p:nvSpPr>
        <p:spPr>
          <a:xfrm>
            <a:off x="475500" y="1207175"/>
            <a:ext cx="76512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100"/>
              </a:spcAft>
              <a:buNone/>
            </a:pPr>
            <a:r>
              <a:rPr lang="es" sz="1350">
                <a:solidFill>
                  <a:schemeClr val="dk1"/>
                </a:solidFill>
                <a:latin typeface="DM Sans"/>
                <a:ea typeface="DM Sans"/>
                <a:cs typeface="DM Sans"/>
                <a:sym typeface="DM Sans"/>
              </a:rPr>
              <a:t>Es la representación navegable del producto final.</a:t>
            </a:r>
            <a:endParaRPr sz="1350">
              <a:solidFill>
                <a:schemeClr val="dk1"/>
              </a:solidFill>
              <a:latin typeface="DM Sans"/>
              <a:ea typeface="DM Sans"/>
              <a:cs typeface="DM Sans"/>
              <a:sym typeface="DM Sans"/>
            </a:endParaRPr>
          </a:p>
        </p:txBody>
      </p:sp>
      <p:pic>
        <p:nvPicPr>
          <p:cNvPr id="476" name="Google Shape;476;p55"/>
          <p:cNvPicPr preferRelativeResize="0"/>
          <p:nvPr/>
        </p:nvPicPr>
        <p:blipFill rotWithShape="1">
          <a:blip r:embed="rId3">
            <a:alphaModFix/>
          </a:blip>
          <a:srcRect b="0" l="0" r="0" t="0"/>
          <a:stretch/>
        </p:blipFill>
        <p:spPr>
          <a:xfrm>
            <a:off x="1095050" y="2428100"/>
            <a:ext cx="1200150" cy="1200150"/>
          </a:xfrm>
          <a:prstGeom prst="rect">
            <a:avLst/>
          </a:prstGeom>
          <a:noFill/>
          <a:ln>
            <a:noFill/>
          </a:ln>
        </p:spPr>
      </p:pic>
      <p:pic>
        <p:nvPicPr>
          <p:cNvPr id="477" name="Google Shape;477;p55"/>
          <p:cNvPicPr preferRelativeResize="0"/>
          <p:nvPr/>
        </p:nvPicPr>
        <p:blipFill rotWithShape="1">
          <a:blip r:embed="rId4">
            <a:alphaModFix/>
          </a:blip>
          <a:srcRect b="0" l="0" r="0" t="0"/>
          <a:stretch/>
        </p:blipFill>
        <p:spPr>
          <a:xfrm>
            <a:off x="2841388" y="2428100"/>
            <a:ext cx="1047750" cy="1238250"/>
          </a:xfrm>
          <a:prstGeom prst="rect">
            <a:avLst/>
          </a:prstGeom>
          <a:noFill/>
          <a:ln>
            <a:noFill/>
          </a:ln>
        </p:spPr>
      </p:pic>
      <p:pic>
        <p:nvPicPr>
          <p:cNvPr id="478" name="Google Shape;478;p55"/>
          <p:cNvPicPr preferRelativeResize="0"/>
          <p:nvPr/>
        </p:nvPicPr>
        <p:blipFill rotWithShape="1">
          <a:blip r:embed="rId5">
            <a:alphaModFix/>
          </a:blip>
          <a:srcRect b="0" l="0" r="0" t="0"/>
          <a:stretch/>
        </p:blipFill>
        <p:spPr>
          <a:xfrm>
            <a:off x="4380900" y="2428100"/>
            <a:ext cx="1019174" cy="933450"/>
          </a:xfrm>
          <a:prstGeom prst="rect">
            <a:avLst/>
          </a:prstGeom>
          <a:noFill/>
          <a:ln>
            <a:noFill/>
          </a:ln>
        </p:spPr>
      </p:pic>
      <p:pic>
        <p:nvPicPr>
          <p:cNvPr id="479" name="Google Shape;479;p55"/>
          <p:cNvPicPr preferRelativeResize="0"/>
          <p:nvPr/>
        </p:nvPicPr>
        <p:blipFill rotWithShape="1">
          <a:blip r:embed="rId6">
            <a:alphaModFix/>
          </a:blip>
          <a:srcRect b="0" l="0" r="0" t="0"/>
          <a:stretch/>
        </p:blipFill>
        <p:spPr>
          <a:xfrm>
            <a:off x="5820100" y="2545763"/>
            <a:ext cx="2228850" cy="733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485" name="Google Shape;485;p56"/>
          <p:cNvPicPr preferRelativeResize="0"/>
          <p:nvPr/>
        </p:nvPicPr>
        <p:blipFill rotWithShape="1">
          <a:blip r:embed="rId4">
            <a:alphaModFix/>
          </a:blip>
          <a:srcRect b="0" l="0" r="0" t="0"/>
          <a:stretch/>
        </p:blipFill>
        <p:spPr>
          <a:xfrm>
            <a:off x="178475" y="537787"/>
            <a:ext cx="8787059" cy="40679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7"/>
          <p:cNvSpPr txBox="1"/>
          <p:nvPr/>
        </p:nvSpPr>
        <p:spPr>
          <a:xfrm>
            <a:off x="2001400" y="1684575"/>
            <a:ext cx="6573600" cy="2129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Trabaja primero en la arquitectura de la información:</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Agrupa:</a:t>
            </a:r>
            <a:r>
              <a:rPr lang="es" sz="1350">
                <a:solidFill>
                  <a:schemeClr val="dk1"/>
                </a:solidFill>
                <a:latin typeface="DM Sans"/>
                <a:ea typeface="DM Sans"/>
                <a:cs typeface="DM Sans"/>
                <a:sym typeface="DM Sans"/>
              </a:rPr>
              <a:t> qué contenidos están relacionados entre sí.</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Jerarquiza:</a:t>
            </a:r>
            <a:r>
              <a:rPr lang="es" sz="1350">
                <a:solidFill>
                  <a:schemeClr val="dk1"/>
                </a:solidFill>
                <a:latin typeface="DM Sans"/>
                <a:ea typeface="DM Sans"/>
                <a:cs typeface="DM Sans"/>
                <a:sym typeface="DM Sans"/>
              </a:rPr>
              <a:t> cuáles contenidos están subordinados.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Rotula:</a:t>
            </a:r>
            <a:r>
              <a:rPr lang="es" sz="1350">
                <a:solidFill>
                  <a:schemeClr val="dk1"/>
                </a:solidFill>
                <a:latin typeface="DM Sans"/>
                <a:ea typeface="DM Sans"/>
                <a:cs typeface="DM Sans"/>
                <a:sym typeface="DM Sans"/>
              </a:rPr>
              <a:t> cómo se nombran los grupos de contenidos.</a:t>
            </a:r>
            <a:endParaRPr sz="1350">
              <a:solidFill>
                <a:schemeClr val="dk1"/>
              </a:solidFill>
              <a:latin typeface="DM Sans"/>
              <a:ea typeface="DM Sans"/>
              <a:cs typeface="DM Sans"/>
              <a:sym typeface="DM Sans"/>
            </a:endParaRPr>
          </a:p>
          <a:p>
            <a:pPr indent="0" lvl="0" marL="91440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110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Testea tu prototipo:</a:t>
            </a:r>
            <a:r>
              <a:rPr lang="es" sz="1350">
                <a:solidFill>
                  <a:schemeClr val="dk1"/>
                </a:solidFill>
                <a:latin typeface="DM Sans"/>
                <a:ea typeface="DM Sans"/>
                <a:cs typeface="DM Sans"/>
                <a:sym typeface="DM Sans"/>
              </a:rPr>
              <a:t> una vez que tengas el prototipo de baja fidelidad (sketch), pruébalo con alguien, para conocer si es claro y funciona la forma de navegarlo.</a:t>
            </a:r>
            <a:endParaRPr sz="1350">
              <a:solidFill>
                <a:schemeClr val="dk1"/>
              </a:solidFill>
              <a:latin typeface="DM Sans"/>
              <a:ea typeface="DM Sans"/>
              <a:cs typeface="DM Sans"/>
              <a:sym typeface="DM Sans"/>
            </a:endParaRPr>
          </a:p>
        </p:txBody>
      </p:sp>
      <p:sp>
        <p:nvSpPr>
          <p:cNvPr id="491" name="Google Shape;491;p57"/>
          <p:cNvSpPr txBox="1"/>
          <p:nvPr/>
        </p:nvSpPr>
        <p:spPr>
          <a:xfrm>
            <a:off x="475500" y="468275"/>
            <a:ext cx="788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Tips para armar un buen prototipo</a:t>
            </a:r>
            <a:endParaRPr b="1" sz="4000">
              <a:solidFill>
                <a:schemeClr val="dk1"/>
              </a:solidFill>
              <a:latin typeface="DM Sans"/>
              <a:ea typeface="DM Sans"/>
              <a:cs typeface="DM Sans"/>
              <a:sym typeface="DM Sans"/>
            </a:endParaRPr>
          </a:p>
        </p:txBody>
      </p:sp>
      <p:sp>
        <p:nvSpPr>
          <p:cNvPr id="492" name="Google Shape;492;p57"/>
          <p:cNvSpPr/>
          <p:nvPr/>
        </p:nvSpPr>
        <p:spPr>
          <a:xfrm>
            <a:off x="940913" y="1798700"/>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7"/>
          <p:cNvSpPr/>
          <p:nvPr/>
        </p:nvSpPr>
        <p:spPr>
          <a:xfrm>
            <a:off x="940926" y="2930638"/>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4" name="Google Shape;494;p57"/>
          <p:cNvPicPr preferRelativeResize="0"/>
          <p:nvPr/>
        </p:nvPicPr>
        <p:blipFill rotWithShape="1">
          <a:blip r:embed="rId3">
            <a:alphaModFix/>
          </a:blip>
          <a:srcRect b="0" l="0" r="0" t="0"/>
          <a:stretch/>
        </p:blipFill>
        <p:spPr>
          <a:xfrm>
            <a:off x="1140188" y="3141529"/>
            <a:ext cx="503875" cy="503895"/>
          </a:xfrm>
          <a:prstGeom prst="rect">
            <a:avLst/>
          </a:prstGeom>
          <a:noFill/>
          <a:ln>
            <a:noFill/>
          </a:ln>
        </p:spPr>
      </p:pic>
      <p:pic>
        <p:nvPicPr>
          <p:cNvPr id="495" name="Google Shape;495;p57"/>
          <p:cNvPicPr preferRelativeResize="0"/>
          <p:nvPr/>
        </p:nvPicPr>
        <p:blipFill rotWithShape="1">
          <a:blip r:embed="rId4">
            <a:alphaModFix/>
          </a:blip>
          <a:srcRect b="0" l="0" r="0" t="0"/>
          <a:stretch/>
        </p:blipFill>
        <p:spPr>
          <a:xfrm>
            <a:off x="1140199" y="1997963"/>
            <a:ext cx="503863" cy="50387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8"/>
          <p:cNvSpPr txBox="1"/>
          <p:nvPr/>
        </p:nvSpPr>
        <p:spPr>
          <a:xfrm>
            <a:off x="1854500" y="2209725"/>
            <a:ext cx="6813900" cy="1431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Elige la tipografía correcta:</a:t>
            </a:r>
            <a:r>
              <a:rPr lang="es" sz="1350">
                <a:solidFill>
                  <a:schemeClr val="dk1"/>
                </a:solidFill>
                <a:latin typeface="DM Sans"/>
                <a:ea typeface="DM Sans"/>
                <a:cs typeface="DM Sans"/>
                <a:sym typeface="DM Sans"/>
              </a:rPr>
              <a:t> te recomendamos trabajar con Google Fonts. Evita mezclar familias tipográficas, es mejor trabajar con una o dos que tengan muchas variables (regular / bold / black / extrablack, etcétera). Para que una fuente se lea en la web de forma clara para tiene que tener alrededor de 16px de tamaño. Los párrafos optimizados para lectura suelen tener alrededor de 10 palabras por línea de texto.</a:t>
            </a:r>
            <a:endParaRPr sz="1350">
              <a:solidFill>
                <a:schemeClr val="dk1"/>
              </a:solidFill>
              <a:latin typeface="DM Sans"/>
              <a:ea typeface="DM Sans"/>
              <a:cs typeface="DM Sans"/>
              <a:sym typeface="DM Sans"/>
            </a:endParaRPr>
          </a:p>
        </p:txBody>
      </p:sp>
      <p:sp>
        <p:nvSpPr>
          <p:cNvPr id="501" name="Google Shape;501;p58"/>
          <p:cNvSpPr txBox="1"/>
          <p:nvPr/>
        </p:nvSpPr>
        <p:spPr>
          <a:xfrm>
            <a:off x="475500" y="468275"/>
            <a:ext cx="788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Tips para armar un buen prototipo</a:t>
            </a:r>
            <a:endParaRPr b="1" sz="4000">
              <a:solidFill>
                <a:schemeClr val="dk1"/>
              </a:solidFill>
              <a:latin typeface="DM Sans"/>
              <a:ea typeface="DM Sans"/>
              <a:cs typeface="DM Sans"/>
              <a:sym typeface="DM Sans"/>
            </a:endParaRPr>
          </a:p>
        </p:txBody>
      </p:sp>
      <p:sp>
        <p:nvSpPr>
          <p:cNvPr id="502" name="Google Shape;502;p58"/>
          <p:cNvSpPr/>
          <p:nvPr/>
        </p:nvSpPr>
        <p:spPr>
          <a:xfrm>
            <a:off x="849113" y="2209726"/>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3" name="Google Shape;503;p58"/>
          <p:cNvPicPr preferRelativeResize="0"/>
          <p:nvPr/>
        </p:nvPicPr>
        <p:blipFill rotWithShape="1">
          <a:blip r:embed="rId3">
            <a:alphaModFix/>
          </a:blip>
          <a:srcRect b="0" l="0" r="0" t="0"/>
          <a:stretch/>
        </p:blipFill>
        <p:spPr>
          <a:xfrm>
            <a:off x="1120085" y="2480680"/>
            <a:ext cx="360481" cy="36048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9"/>
          <p:cNvSpPr txBox="1"/>
          <p:nvPr/>
        </p:nvSpPr>
        <p:spPr>
          <a:xfrm>
            <a:off x="1854500" y="2209725"/>
            <a:ext cx="6813900" cy="1921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Arma  tu propia paleta cromática:</a:t>
            </a:r>
            <a:r>
              <a:rPr lang="es" sz="1350">
                <a:solidFill>
                  <a:schemeClr val="dk1"/>
                </a:solidFill>
                <a:latin typeface="DM Sans"/>
                <a:ea typeface="DM Sans"/>
                <a:cs typeface="DM Sans"/>
                <a:sym typeface="DM Sans"/>
              </a:rPr>
              <a:t> existen muchas páginas que pueden ayudarte a armar una paleta optimizada. </a:t>
            </a:r>
            <a:endParaRPr sz="1350">
              <a:solidFill>
                <a:schemeClr val="dk1"/>
              </a:solidFill>
              <a:latin typeface="DM Sans"/>
              <a:ea typeface="DM Sans"/>
              <a:cs typeface="DM Sans"/>
              <a:sym typeface="DM Sans"/>
            </a:endParaRPr>
          </a:p>
          <a:p>
            <a:pPr indent="0" lvl="0" marL="457200" rtl="0" algn="l">
              <a:lnSpc>
                <a:spcPct val="100000"/>
              </a:lnSpc>
              <a:spcBef>
                <a:spcPts val="1100"/>
              </a:spcBef>
              <a:spcAft>
                <a:spcPts val="0"/>
              </a:spcAft>
              <a:buNone/>
            </a:pPr>
            <a:r>
              <a:rPr lang="es" sz="1350">
                <a:solidFill>
                  <a:schemeClr val="dk1"/>
                </a:solidFill>
                <a:latin typeface="DM Sans"/>
                <a:ea typeface="DM Sans"/>
                <a:cs typeface="DM Sans"/>
                <a:sym typeface="DM Sans"/>
              </a:rPr>
              <a:t>Te recomendamos visitar </a:t>
            </a:r>
            <a:r>
              <a:rPr lang="es" sz="1350" u="sng">
                <a:solidFill>
                  <a:schemeClr val="hlink"/>
                </a:solidFill>
                <a:latin typeface="DM Sans"/>
                <a:ea typeface="DM Sans"/>
                <a:cs typeface="DM Sans"/>
                <a:sym typeface="DM Sans"/>
                <a:hlinkClick r:id="rId3"/>
              </a:rPr>
              <a:t>colorlouvers </a:t>
            </a:r>
            <a:r>
              <a:rPr lang="es" sz="1350">
                <a:solidFill>
                  <a:schemeClr val="dk1"/>
                </a:solidFill>
                <a:latin typeface="DM Sans"/>
                <a:ea typeface="DM Sans"/>
                <a:cs typeface="DM Sans"/>
                <a:sym typeface="DM Sans"/>
              </a:rPr>
              <a:t>o </a:t>
            </a:r>
            <a:r>
              <a:rPr lang="es" sz="1350" u="sng">
                <a:solidFill>
                  <a:schemeClr val="hlink"/>
                </a:solidFill>
                <a:latin typeface="DM Sans"/>
                <a:ea typeface="DM Sans"/>
                <a:cs typeface="DM Sans"/>
                <a:sym typeface="DM Sans"/>
                <a:hlinkClick r:id="rId4"/>
              </a:rPr>
              <a:t>color adobe.</a:t>
            </a:r>
            <a:endParaRPr sz="1350">
              <a:solidFill>
                <a:schemeClr val="dk1"/>
              </a:solidFill>
              <a:latin typeface="DM Sans"/>
              <a:ea typeface="DM Sans"/>
              <a:cs typeface="DM Sans"/>
              <a:sym typeface="DM Sans"/>
            </a:endParaRPr>
          </a:p>
          <a:p>
            <a:pPr indent="-314325" lvl="0" marL="457200" rtl="0" algn="l">
              <a:lnSpc>
                <a:spcPct val="100000"/>
              </a:lnSpc>
              <a:spcBef>
                <a:spcPts val="110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Releva sitios webs: </a:t>
            </a:r>
            <a:r>
              <a:rPr lang="es" sz="1350">
                <a:solidFill>
                  <a:schemeClr val="dk1"/>
                </a:solidFill>
                <a:latin typeface="DM Sans"/>
                <a:ea typeface="DM Sans"/>
                <a:cs typeface="DM Sans"/>
                <a:sym typeface="DM Sans"/>
              </a:rPr>
              <a:t>en la primera etapa, es fundamental entrenar el ojo y mirar los sitios webs que ya conoces, así como descubrir nuevos con ojos de diseñador/a. Te recomendamos visitar </a:t>
            </a:r>
            <a:r>
              <a:rPr lang="es" sz="1350" u="sng">
                <a:solidFill>
                  <a:schemeClr val="hlink"/>
                </a:solidFill>
                <a:latin typeface="DM Sans"/>
                <a:ea typeface="DM Sans"/>
                <a:cs typeface="DM Sans"/>
                <a:sym typeface="DM Sans"/>
                <a:hlinkClick r:id="rId5"/>
              </a:rPr>
              <a:t>awwwards</a:t>
            </a:r>
            <a:r>
              <a:rPr lang="es" sz="1350">
                <a:solidFill>
                  <a:schemeClr val="dk1"/>
                </a:solidFill>
                <a:latin typeface="DM Sans"/>
                <a:ea typeface="DM Sans"/>
                <a:cs typeface="DM Sans"/>
                <a:sym typeface="DM Sans"/>
              </a:rPr>
              <a:t>, que reúne y premia los mejores sitios de la red.</a:t>
            </a:r>
            <a:endParaRPr sz="1350">
              <a:solidFill>
                <a:schemeClr val="dk1"/>
              </a:solidFill>
              <a:latin typeface="DM Sans"/>
              <a:ea typeface="DM Sans"/>
              <a:cs typeface="DM Sans"/>
              <a:sym typeface="DM Sans"/>
            </a:endParaRPr>
          </a:p>
        </p:txBody>
      </p:sp>
      <p:sp>
        <p:nvSpPr>
          <p:cNvPr id="509" name="Google Shape;509;p59"/>
          <p:cNvSpPr txBox="1"/>
          <p:nvPr/>
        </p:nvSpPr>
        <p:spPr>
          <a:xfrm>
            <a:off x="475500" y="468275"/>
            <a:ext cx="788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Tips para armar un buen prototipo</a:t>
            </a:r>
            <a:endParaRPr b="1" sz="4000">
              <a:solidFill>
                <a:schemeClr val="dk1"/>
              </a:solidFill>
              <a:latin typeface="DM Sans"/>
              <a:ea typeface="DM Sans"/>
              <a:cs typeface="DM Sans"/>
              <a:sym typeface="DM Sans"/>
            </a:endParaRPr>
          </a:p>
        </p:txBody>
      </p:sp>
      <p:sp>
        <p:nvSpPr>
          <p:cNvPr id="510" name="Google Shape;510;p59"/>
          <p:cNvSpPr/>
          <p:nvPr/>
        </p:nvSpPr>
        <p:spPr>
          <a:xfrm>
            <a:off x="775663" y="1887588"/>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9"/>
          <p:cNvSpPr/>
          <p:nvPr/>
        </p:nvSpPr>
        <p:spPr>
          <a:xfrm>
            <a:off x="775676" y="2992276"/>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2" name="Google Shape;512;p59"/>
          <p:cNvPicPr preferRelativeResize="0"/>
          <p:nvPr/>
        </p:nvPicPr>
        <p:blipFill rotWithShape="1">
          <a:blip r:embed="rId6">
            <a:alphaModFix/>
          </a:blip>
          <a:srcRect b="0" l="0" r="0" t="0"/>
          <a:stretch/>
        </p:blipFill>
        <p:spPr>
          <a:xfrm>
            <a:off x="974938" y="3191529"/>
            <a:ext cx="503875" cy="503895"/>
          </a:xfrm>
          <a:prstGeom prst="rect">
            <a:avLst/>
          </a:prstGeom>
          <a:noFill/>
          <a:ln>
            <a:noFill/>
          </a:ln>
        </p:spPr>
      </p:pic>
      <p:pic>
        <p:nvPicPr>
          <p:cNvPr id="513" name="Google Shape;513;p59"/>
          <p:cNvPicPr preferRelativeResize="0"/>
          <p:nvPr/>
        </p:nvPicPr>
        <p:blipFill rotWithShape="1">
          <a:blip r:embed="rId7">
            <a:alphaModFix/>
          </a:blip>
          <a:srcRect b="0" l="0" r="0" t="0"/>
          <a:stretch/>
        </p:blipFill>
        <p:spPr>
          <a:xfrm>
            <a:off x="974949" y="2086863"/>
            <a:ext cx="503863" cy="503871"/>
          </a:xfrm>
          <a:prstGeom prst="rect">
            <a:avLst/>
          </a:prstGeom>
          <a:noFill/>
          <a:ln>
            <a:noFill/>
          </a:ln>
        </p:spPr>
      </p:pic>
      <p:sp>
        <p:nvSpPr>
          <p:cNvPr id="514" name="Google Shape;514;p59"/>
          <p:cNvSpPr txBox="1"/>
          <p:nvPr/>
        </p:nvSpPr>
        <p:spPr>
          <a:xfrm>
            <a:off x="475500" y="4131225"/>
            <a:ext cx="8193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highlight>
                  <a:schemeClr val="accent6"/>
                </a:highlight>
                <a:latin typeface="DM Sans"/>
                <a:ea typeface="DM Sans"/>
                <a:cs typeface="DM Sans"/>
                <a:sym typeface="DM Sans"/>
              </a:rPr>
              <a:t>Nota:</a:t>
            </a:r>
            <a:r>
              <a:rPr lang="es" sz="1350">
                <a:solidFill>
                  <a:schemeClr val="dk1"/>
                </a:solidFill>
                <a:highlight>
                  <a:schemeClr val="accent6"/>
                </a:highlight>
                <a:latin typeface="DM Sans"/>
                <a:ea typeface="DM Sans"/>
                <a:cs typeface="DM Sans"/>
                <a:sym typeface="DM Sans"/>
              </a:rPr>
              <a:t> puedes ver un ejemplo de estructura de un sitio web en la </a:t>
            </a:r>
            <a:r>
              <a:rPr lang="es" sz="1350" u="sng">
                <a:solidFill>
                  <a:schemeClr val="folHlink"/>
                </a:solidFill>
                <a:highlight>
                  <a:schemeClr val="accent6"/>
                </a:highlight>
                <a:latin typeface="DM Sans"/>
                <a:ea typeface="DM Sans"/>
                <a:cs typeface="DM Sans"/>
                <a:sym typeface="DM Sans"/>
                <a:hlinkClick r:id="rId8">
                  <a:extLst>
                    <a:ext uri="{A12FA001-AC4F-418D-AE19-62706E023703}">
                      <ahyp:hlinkClr val="tx"/>
                    </a:ext>
                  </a:extLst>
                </a:hlinkClick>
              </a:rPr>
              <a:t>carpeta de la clase</a:t>
            </a:r>
            <a:r>
              <a:rPr lang="es" sz="1350">
                <a:solidFill>
                  <a:schemeClr val="dk1"/>
                </a:solidFill>
                <a:highlight>
                  <a:schemeClr val="accent6"/>
                </a:highlight>
                <a:latin typeface="DM Sans"/>
                <a:ea typeface="DM Sans"/>
                <a:cs typeface="DM Sans"/>
                <a:sym typeface="DM Sans"/>
              </a:rPr>
              <a:t>.</a:t>
            </a:r>
            <a:endParaRPr sz="135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0"/>
          <p:cNvSpPr txBox="1"/>
          <p:nvPr/>
        </p:nvSpPr>
        <p:spPr>
          <a:xfrm>
            <a:off x="475500" y="2202300"/>
            <a:ext cx="81930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¡Vamos a practicar lo visto!</a:t>
            </a:r>
            <a:endParaRPr b="1" sz="4000">
              <a:solidFill>
                <a:schemeClr val="dk1"/>
              </a:solidFill>
              <a:latin typeface="DM Sans"/>
              <a:ea typeface="DM Sans"/>
              <a:cs typeface="DM Sans"/>
              <a:sym typeface="DM Sans"/>
            </a:endParaRPr>
          </a:p>
        </p:txBody>
      </p:sp>
      <p:grpSp>
        <p:nvGrpSpPr>
          <p:cNvPr id="520" name="Google Shape;520;p60"/>
          <p:cNvGrpSpPr/>
          <p:nvPr/>
        </p:nvGrpSpPr>
        <p:grpSpPr>
          <a:xfrm>
            <a:off x="7929601" y="468273"/>
            <a:ext cx="738900" cy="738900"/>
            <a:chOff x="473351" y="619523"/>
            <a:chExt cx="738900" cy="738900"/>
          </a:xfrm>
        </p:grpSpPr>
        <p:sp>
          <p:nvSpPr>
            <p:cNvPr id="521" name="Google Shape;521;p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6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pSp>
        <p:nvGrpSpPr>
          <p:cNvPr id="527" name="Google Shape;527;p61"/>
          <p:cNvGrpSpPr/>
          <p:nvPr/>
        </p:nvGrpSpPr>
        <p:grpSpPr>
          <a:xfrm>
            <a:off x="4202556" y="994173"/>
            <a:ext cx="738900" cy="738900"/>
            <a:chOff x="974706" y="2467173"/>
            <a:chExt cx="738900" cy="738900"/>
          </a:xfrm>
        </p:grpSpPr>
        <p:sp>
          <p:nvSpPr>
            <p:cNvPr id="528" name="Google Shape;528;p6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6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30" name="Google Shape;530;p6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Sketch</a:t>
            </a:r>
            <a:endParaRPr b="1" sz="4000">
              <a:solidFill>
                <a:schemeClr val="dk1"/>
              </a:solidFill>
              <a:highlight>
                <a:srgbClr val="EAFF6A"/>
              </a:highlight>
              <a:latin typeface="DM Sans"/>
              <a:ea typeface="DM Sans"/>
              <a:cs typeface="DM Sans"/>
              <a:sym typeface="DM Sans"/>
            </a:endParaRPr>
          </a:p>
        </p:txBody>
      </p:sp>
      <p:sp>
        <p:nvSpPr>
          <p:cNvPr id="531" name="Google Shape;531;p6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532" name="Google Shape;532;p61"/>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Crearás un sketch en papel</a:t>
            </a:r>
            <a:endParaRPr sz="2000">
              <a:solidFill>
                <a:srgbClr val="999999"/>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grpSp>
        <p:nvGrpSpPr>
          <p:cNvPr id="537" name="Google Shape;537;p62"/>
          <p:cNvGrpSpPr/>
          <p:nvPr/>
        </p:nvGrpSpPr>
        <p:grpSpPr>
          <a:xfrm>
            <a:off x="457347" y="468297"/>
            <a:ext cx="431074" cy="431074"/>
            <a:chOff x="974706" y="2467173"/>
            <a:chExt cx="738900" cy="738900"/>
          </a:xfrm>
        </p:grpSpPr>
        <p:sp>
          <p:nvSpPr>
            <p:cNvPr id="538" name="Google Shape;538;p6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6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40" name="Google Shape;540;p6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Sketch</a:t>
            </a:r>
            <a:endParaRPr b="1" sz="4000">
              <a:solidFill>
                <a:schemeClr val="dk1"/>
              </a:solidFill>
              <a:latin typeface="DM Sans"/>
              <a:ea typeface="DM Sans"/>
              <a:cs typeface="DM Sans"/>
              <a:sym typeface="DM Sans"/>
            </a:endParaRPr>
          </a:p>
        </p:txBody>
      </p:sp>
      <p:pic>
        <p:nvPicPr>
          <p:cNvPr id="541" name="Google Shape;541;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42" name="Google Shape;542;p62"/>
          <p:cNvSpPr txBox="1"/>
          <p:nvPr/>
        </p:nvSpPr>
        <p:spPr>
          <a:xfrm>
            <a:off x="549600" y="2508975"/>
            <a:ext cx="8118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Diseña un sketch en papel, con aquello que incluiría el sitio web que crearás para tu Proyecto Final. Piensa qué secciones podría tener. Debe tener un encabezado, un logo y pie de página. Cuentas con 10 minutos para hacer la actividad.</a:t>
            </a:r>
            <a:endParaRPr sz="1350">
              <a:latin typeface="DM Sans"/>
              <a:ea typeface="DM Sans"/>
              <a:cs typeface="DM Sans"/>
              <a:sym typeface="DM Sans"/>
            </a:endParaRPr>
          </a:p>
        </p:txBody>
      </p:sp>
      <p:sp>
        <p:nvSpPr>
          <p:cNvPr id="543" name="Google Shape;543;p6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3"/>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HTML</a:t>
            </a:r>
            <a:endParaRPr b="1" sz="4000">
              <a:solidFill>
                <a:srgbClr val="EA90FF"/>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9"/>
          <p:cNvSpPr txBox="1"/>
          <p:nvPr/>
        </p:nvSpPr>
        <p:spPr>
          <a:xfrm>
            <a:off x="2275275" y="1925250"/>
            <a:ext cx="54720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Lo que debes saber</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antes de empezar</a:t>
            </a:r>
            <a:endParaRPr b="1" sz="4000">
              <a:solidFill>
                <a:srgbClr val="EAFF6A"/>
              </a:solidFill>
              <a:latin typeface="DM Sans"/>
              <a:ea typeface="DM Sans"/>
              <a:cs typeface="DM Sans"/>
              <a:sym typeface="DM Sans"/>
            </a:endParaRPr>
          </a:p>
        </p:txBody>
      </p:sp>
      <p:grpSp>
        <p:nvGrpSpPr>
          <p:cNvPr id="77" name="Google Shape;77;p19"/>
          <p:cNvGrpSpPr/>
          <p:nvPr/>
        </p:nvGrpSpPr>
        <p:grpSpPr>
          <a:xfrm>
            <a:off x="1396726" y="2202288"/>
            <a:ext cx="738900" cy="738910"/>
            <a:chOff x="4202551" y="710825"/>
            <a:chExt cx="738900" cy="738910"/>
          </a:xfrm>
        </p:grpSpPr>
        <p:sp>
          <p:nvSpPr>
            <p:cNvPr id="78" name="Google Shape;78;p19"/>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9"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Archivos</a:t>
            </a:r>
            <a:endParaRPr b="1" sz="400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 name="Shape 557"/>
        <p:cNvGrpSpPr/>
        <p:nvPr/>
      </p:nvGrpSpPr>
      <p:grpSpPr>
        <a:xfrm>
          <a:off x="0" y="0"/>
          <a:ext cx="0" cy="0"/>
          <a:chOff x="0" y="0"/>
          <a:chExt cx="0" cy="0"/>
        </a:xfrm>
      </p:grpSpPr>
      <p:sp>
        <p:nvSpPr>
          <p:cNvPr id="558" name="Google Shape;558;p65"/>
          <p:cNvSpPr txBox="1"/>
          <p:nvPr/>
        </p:nvSpPr>
        <p:spPr>
          <a:xfrm>
            <a:off x="475500" y="1438550"/>
            <a:ext cx="4371900" cy="2478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Es un</a:t>
            </a:r>
            <a:r>
              <a:rPr b="1" lang="es" sz="1350">
                <a:solidFill>
                  <a:schemeClr val="dk1"/>
                </a:solidFill>
                <a:latin typeface="DM Sans"/>
                <a:ea typeface="DM Sans"/>
                <a:cs typeface="DM Sans"/>
                <a:sym typeface="DM Sans"/>
              </a:rPr>
              <a:t> "lenguaje" de marcado de etiquetas,</a:t>
            </a:r>
            <a:r>
              <a:rPr lang="es" sz="1350">
                <a:solidFill>
                  <a:schemeClr val="dk1"/>
                </a:solidFill>
                <a:latin typeface="DM Sans"/>
                <a:ea typeface="DM Sans"/>
                <a:cs typeface="DM Sans"/>
                <a:sym typeface="DM Sans"/>
              </a:rPr>
              <a:t> que permite </a:t>
            </a:r>
            <a:r>
              <a:rPr lang="es" sz="1350">
                <a:solidFill>
                  <a:schemeClr val="dk1"/>
                </a:solidFill>
                <a:highlight>
                  <a:schemeClr val="accent6"/>
                </a:highlight>
                <a:latin typeface="DM Sans"/>
                <a:ea typeface="DM Sans"/>
                <a:cs typeface="DM Sans"/>
                <a:sym typeface="DM Sans"/>
              </a:rPr>
              <a:t>crear documentos para web. </a:t>
            </a:r>
            <a:endParaRPr sz="1350">
              <a:solidFill>
                <a:schemeClr val="dk1"/>
              </a:solidFill>
              <a:highlight>
                <a:schemeClr val="accent6"/>
              </a:highlight>
              <a:latin typeface="DM Sans"/>
              <a:ea typeface="DM Sans"/>
              <a:cs typeface="DM Sans"/>
              <a:sym typeface="DM Sans"/>
            </a:endParaRPr>
          </a:p>
          <a:p>
            <a:pPr indent="0" lvl="0" marL="0" rtl="0" algn="l">
              <a:lnSpc>
                <a:spcPct val="100000"/>
              </a:lnSpc>
              <a:spcBef>
                <a:spcPts val="1100"/>
              </a:spcBef>
              <a:spcAft>
                <a:spcPts val="0"/>
              </a:spcAft>
              <a:buNone/>
            </a:pPr>
            <a:r>
              <a:rPr lang="es" sz="1350">
                <a:solidFill>
                  <a:schemeClr val="dk1"/>
                </a:solidFill>
                <a:latin typeface="DM Sans"/>
                <a:ea typeface="DM Sans"/>
                <a:cs typeface="DM Sans"/>
                <a:sym typeface="DM Sans"/>
              </a:rPr>
              <a:t>Durante el curso estaremos viendo HTML, incluyendo toda su estructura y etiquetas. Los siguientes términos serán de uso frecuente:</a:t>
            </a:r>
            <a:endParaRPr sz="1350">
              <a:solidFill>
                <a:schemeClr val="dk1"/>
              </a:solidFill>
              <a:latin typeface="DM Sans"/>
              <a:ea typeface="DM Sans"/>
              <a:cs typeface="DM Sans"/>
              <a:sym typeface="DM Sans"/>
            </a:endParaRPr>
          </a:p>
          <a:p>
            <a:pPr indent="0" lvl="0" marL="45720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11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Etiqueta.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Atributo.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Estructura.</a:t>
            </a:r>
            <a:endParaRPr sz="1350">
              <a:solidFill>
                <a:schemeClr val="dk1"/>
              </a:solidFill>
              <a:latin typeface="DM Sans"/>
              <a:ea typeface="DM Sans"/>
              <a:cs typeface="DM Sans"/>
              <a:sym typeface="DM Sans"/>
            </a:endParaRPr>
          </a:p>
        </p:txBody>
      </p:sp>
      <p:sp>
        <p:nvSpPr>
          <p:cNvPr id="559" name="Google Shape;559;p65"/>
          <p:cNvSpPr txBox="1"/>
          <p:nvPr/>
        </p:nvSpPr>
        <p:spPr>
          <a:xfrm>
            <a:off x="475500" y="468275"/>
            <a:ext cx="788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HTML</a:t>
            </a:r>
            <a:endParaRPr b="1" sz="4000">
              <a:solidFill>
                <a:schemeClr val="dk1"/>
              </a:solidFill>
              <a:latin typeface="DM Sans"/>
              <a:ea typeface="DM Sans"/>
              <a:cs typeface="DM Sans"/>
              <a:sym typeface="DM Sans"/>
            </a:endParaRPr>
          </a:p>
        </p:txBody>
      </p:sp>
      <p:pic>
        <p:nvPicPr>
          <p:cNvPr id="560" name="Google Shape;560;p65"/>
          <p:cNvPicPr preferRelativeResize="0"/>
          <p:nvPr/>
        </p:nvPicPr>
        <p:blipFill rotWithShape="1">
          <a:blip r:embed="rId3">
            <a:alphaModFix/>
          </a:blip>
          <a:srcRect b="34267" l="0" r="52290" t="-987"/>
          <a:stretch/>
        </p:blipFill>
        <p:spPr>
          <a:xfrm>
            <a:off x="4923600" y="501088"/>
            <a:ext cx="3710950" cy="4141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6"/>
          <p:cNvSpPr txBox="1"/>
          <p:nvPr/>
        </p:nvSpPr>
        <p:spPr>
          <a:xfrm>
            <a:off x="1046600" y="1304525"/>
            <a:ext cx="7621800" cy="380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No</a:t>
            </a:r>
            <a:r>
              <a:rPr lang="es" sz="1350">
                <a:solidFill>
                  <a:schemeClr val="dk1"/>
                </a:solidFill>
                <a:latin typeface="DM Sans"/>
                <a:ea typeface="DM Sans"/>
                <a:cs typeface="DM Sans"/>
                <a:sym typeface="DM Sans"/>
              </a:rPr>
              <a:t> deben tener </a:t>
            </a:r>
            <a:r>
              <a:rPr b="1" lang="es" sz="1350">
                <a:solidFill>
                  <a:schemeClr val="dk1"/>
                </a:solidFill>
                <a:latin typeface="DM Sans"/>
                <a:ea typeface="DM Sans"/>
                <a:cs typeface="DM Sans"/>
                <a:sym typeface="DM Sans"/>
              </a:rPr>
              <a:t>espacios</a:t>
            </a:r>
            <a:r>
              <a:rPr lang="es" sz="1350">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acentos</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eñes</a:t>
            </a:r>
            <a:r>
              <a:rPr lang="es" sz="1350">
                <a:solidFill>
                  <a:schemeClr val="dk1"/>
                </a:solidFill>
                <a:latin typeface="DM Sans"/>
                <a:ea typeface="DM Sans"/>
                <a:cs typeface="DM Sans"/>
                <a:sym typeface="DM Sans"/>
              </a:rPr>
              <a:t>, ni </a:t>
            </a:r>
            <a:r>
              <a:rPr b="1" lang="es" sz="1350">
                <a:solidFill>
                  <a:schemeClr val="dk1"/>
                </a:solidFill>
                <a:latin typeface="DM Sans"/>
                <a:ea typeface="DM Sans"/>
                <a:cs typeface="DM Sans"/>
                <a:sym typeface="DM Sans"/>
              </a:rPr>
              <a:t>símbolos</a:t>
            </a:r>
            <a:r>
              <a:rPr lang="es" sz="1350">
                <a:solidFill>
                  <a:schemeClr val="dk1"/>
                </a:solidFill>
                <a:latin typeface="DM Sans"/>
                <a:ea typeface="DM Sans"/>
                <a:cs typeface="DM Sans"/>
                <a:sym typeface="DM Sans"/>
              </a:rPr>
              <a:t> o si son varias palabras </a:t>
            </a:r>
            <a:r>
              <a:rPr b="1" lang="es" sz="1350">
                <a:solidFill>
                  <a:schemeClr val="dk1"/>
                </a:solidFill>
                <a:latin typeface="DM Sans"/>
                <a:ea typeface="DM Sans"/>
                <a:cs typeface="DM Sans"/>
                <a:sym typeface="DM Sans"/>
              </a:rPr>
              <a:t>usar guiones</a:t>
            </a:r>
            <a:r>
              <a:rPr lang="es" sz="1350">
                <a:solidFill>
                  <a:schemeClr val="dk1"/>
                </a:solidFill>
                <a:latin typeface="DM Sans"/>
                <a:ea typeface="DM Sans"/>
                <a:cs typeface="DM Sans"/>
                <a:sym typeface="DM Sans"/>
              </a:rPr>
              <a:t> “ - “ o “ _ “ ej: “mi-pagina-web”</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rPr lang="es" sz="1350">
                <a:solidFill>
                  <a:schemeClr val="dk1"/>
                </a:solidFill>
                <a:latin typeface="DM Sans"/>
                <a:ea typeface="DM Sans"/>
                <a:cs typeface="DM Sans"/>
                <a:sym typeface="DM Sans"/>
              </a:rPr>
              <a:t>Tienen que estar escritos en </a:t>
            </a:r>
            <a:r>
              <a:rPr b="1" lang="es" sz="1350">
                <a:solidFill>
                  <a:schemeClr val="dk1"/>
                </a:solidFill>
                <a:latin typeface="DM Sans"/>
                <a:ea typeface="DM Sans"/>
                <a:cs typeface="DM Sans"/>
                <a:sym typeface="DM Sans"/>
              </a:rPr>
              <a:t>minúsculas.</a:t>
            </a:r>
            <a:endParaRPr b="1"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rPr lang="es" sz="1350">
                <a:solidFill>
                  <a:schemeClr val="dk1"/>
                </a:solidFill>
                <a:latin typeface="DM Sans"/>
                <a:ea typeface="DM Sans"/>
                <a:cs typeface="DM Sans"/>
                <a:sym typeface="DM Sans"/>
              </a:rPr>
              <a:t>Deben tener la extensión “</a:t>
            </a:r>
            <a:r>
              <a:rPr b="1" lang="es" sz="1350">
                <a:solidFill>
                  <a:schemeClr val="dk1"/>
                </a:solidFill>
                <a:latin typeface="DM Sans"/>
                <a:ea typeface="DM Sans"/>
                <a:cs typeface="DM Sans"/>
                <a:sym typeface="DM Sans"/>
              </a:rPr>
              <a:t>.html</a:t>
            </a:r>
            <a:r>
              <a:rPr lang="es" sz="1350">
                <a:solidFill>
                  <a:schemeClr val="dk1"/>
                </a:solidFill>
                <a:latin typeface="DM Sans"/>
                <a:ea typeface="DM Sans"/>
                <a:cs typeface="DM Sans"/>
                <a:sym typeface="DM Sans"/>
              </a:rPr>
              <a:t>” (es la forma en que el servidor web sabe que se trata un documento web).</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0" lvl="0" marL="0" rtl="0" algn="ctr">
              <a:lnSpc>
                <a:spcPct val="100000"/>
              </a:lnSpc>
              <a:spcBef>
                <a:spcPts val="1100"/>
              </a:spcBef>
              <a:spcAft>
                <a:spcPts val="0"/>
              </a:spcAft>
              <a:buClr>
                <a:schemeClr val="dk1"/>
              </a:buClr>
              <a:buSzPts val="1100"/>
              <a:buFont typeface="Arial"/>
              <a:buNone/>
            </a:pPr>
            <a:r>
              <a:rPr b="1" lang="es" sz="1350">
                <a:solidFill>
                  <a:schemeClr val="dk1"/>
                </a:solidFill>
                <a:highlight>
                  <a:schemeClr val="accent6"/>
                </a:highlight>
                <a:latin typeface="DM Sans"/>
                <a:ea typeface="DM Sans"/>
                <a:cs typeface="DM Sans"/>
                <a:sym typeface="DM Sans"/>
              </a:rPr>
              <a:t>Atención</a:t>
            </a:r>
            <a:r>
              <a:rPr lang="es" sz="1350">
                <a:solidFill>
                  <a:schemeClr val="dk1"/>
                </a:solidFill>
                <a:highlight>
                  <a:schemeClr val="accent6"/>
                </a:highlight>
                <a:latin typeface="DM Sans"/>
                <a:ea typeface="DM Sans"/>
                <a:cs typeface="DM Sans"/>
                <a:sym typeface="DM Sans"/>
              </a:rPr>
              <a:t>: al guardar archivos en Windows, verificar que no se guarden con la doble extensión de archivos (</a:t>
            </a:r>
            <a:r>
              <a:rPr b="1" lang="es" sz="1350">
                <a:solidFill>
                  <a:schemeClr val="dk1"/>
                </a:solidFill>
                <a:highlight>
                  <a:schemeClr val="accent6"/>
                </a:highlight>
                <a:latin typeface="DM Sans"/>
                <a:ea typeface="DM Sans"/>
                <a:cs typeface="DM Sans"/>
                <a:sym typeface="DM Sans"/>
              </a:rPr>
              <a:t>archivo.html.txt</a:t>
            </a:r>
            <a:r>
              <a:rPr lang="es" sz="1350">
                <a:solidFill>
                  <a:schemeClr val="dk1"/>
                </a:solidFill>
                <a:highlight>
                  <a:schemeClr val="accent6"/>
                </a:highlight>
                <a:latin typeface="DM Sans"/>
                <a:ea typeface="DM Sans"/>
                <a:cs typeface="DM Sans"/>
                <a:sym typeface="DM Sans"/>
              </a:rPr>
              <a:t>).</a:t>
            </a:r>
            <a:endParaRPr sz="1350">
              <a:solidFill>
                <a:schemeClr val="dk1"/>
              </a:solidFill>
              <a:highlight>
                <a:schemeClr val="accent6"/>
              </a:highlight>
              <a:latin typeface="DM Sans"/>
              <a:ea typeface="DM Sans"/>
              <a:cs typeface="DM Sans"/>
              <a:sym typeface="DM Sans"/>
            </a:endParaRPr>
          </a:p>
          <a:p>
            <a:pPr indent="0" lvl="0" marL="0" rtl="0" algn="l">
              <a:lnSpc>
                <a:spcPct val="100000"/>
              </a:lnSpc>
              <a:spcBef>
                <a:spcPts val="11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1100"/>
              </a:spcAft>
              <a:buNone/>
            </a:pPr>
            <a:r>
              <a:t/>
            </a:r>
            <a:endParaRPr sz="1350">
              <a:solidFill>
                <a:schemeClr val="dk1"/>
              </a:solidFill>
              <a:latin typeface="DM Sans"/>
              <a:ea typeface="DM Sans"/>
              <a:cs typeface="DM Sans"/>
              <a:sym typeface="DM Sans"/>
            </a:endParaRPr>
          </a:p>
        </p:txBody>
      </p:sp>
      <p:sp>
        <p:nvSpPr>
          <p:cNvPr id="566" name="Google Shape;566;p66"/>
          <p:cNvSpPr txBox="1"/>
          <p:nvPr/>
        </p:nvSpPr>
        <p:spPr>
          <a:xfrm>
            <a:off x="475500" y="468275"/>
            <a:ext cx="788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Convenio de archivos</a:t>
            </a:r>
            <a:endParaRPr b="1" sz="4000">
              <a:solidFill>
                <a:schemeClr val="dk1"/>
              </a:solidFill>
              <a:latin typeface="DM Sans"/>
              <a:ea typeface="DM Sans"/>
              <a:cs typeface="DM Sans"/>
              <a:sym typeface="DM Sans"/>
            </a:endParaRPr>
          </a:p>
        </p:txBody>
      </p:sp>
      <p:sp>
        <p:nvSpPr>
          <p:cNvPr id="567" name="Google Shape;567;p66"/>
          <p:cNvSpPr/>
          <p:nvPr/>
        </p:nvSpPr>
        <p:spPr>
          <a:xfrm>
            <a:off x="475600" y="12675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
        <p:nvSpPr>
          <p:cNvPr id="568" name="Google Shape;568;p66"/>
          <p:cNvSpPr/>
          <p:nvPr/>
        </p:nvSpPr>
        <p:spPr>
          <a:xfrm>
            <a:off x="475600" y="2160700"/>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
        <p:nvSpPr>
          <p:cNvPr id="569" name="Google Shape;569;p66"/>
          <p:cNvSpPr/>
          <p:nvPr/>
        </p:nvSpPr>
        <p:spPr>
          <a:xfrm>
            <a:off x="475600" y="295487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7"/>
          <p:cNvSpPr txBox="1"/>
          <p:nvPr/>
        </p:nvSpPr>
        <p:spPr>
          <a:xfrm>
            <a:off x="475500" y="3293500"/>
            <a:ext cx="8193000" cy="129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👉Es el archivo que se carga cuando todavía no has hecho en ningún link (por ejemplo, al pedir </a:t>
            </a:r>
            <a:r>
              <a:rPr lang="es" sz="1350" u="sng">
                <a:solidFill>
                  <a:schemeClr val="hlink"/>
                </a:solidFill>
                <a:latin typeface="DM Sans"/>
                <a:ea typeface="DM Sans"/>
                <a:cs typeface="DM Sans"/>
                <a:sym typeface="DM Sans"/>
                <a:hlinkClick r:id="rId3"/>
              </a:rPr>
              <a:t>www.coderhouse.com</a:t>
            </a:r>
            <a:r>
              <a:rPr lang="es" sz="1350">
                <a:solidFill>
                  <a:schemeClr val="dk1"/>
                </a:solidFill>
                <a:latin typeface="DM Sans"/>
                <a:ea typeface="DM Sans"/>
                <a:cs typeface="DM Sans"/>
                <a:sym typeface="DM Sans"/>
              </a:rPr>
              <a:t> no dice qué archivo quieres). </a:t>
            </a:r>
            <a:endParaRPr sz="1350">
              <a:solidFill>
                <a:schemeClr val="dk1"/>
              </a:solidFill>
              <a:latin typeface="DM Sans"/>
              <a:ea typeface="DM Sans"/>
              <a:cs typeface="DM Sans"/>
              <a:sym typeface="DM Sans"/>
            </a:endParaRPr>
          </a:p>
          <a:p>
            <a:pPr indent="0" lvl="0" marL="0" rtl="0" algn="l">
              <a:lnSpc>
                <a:spcPct val="100000"/>
              </a:lnSpc>
              <a:spcBef>
                <a:spcPts val="1100"/>
              </a:spcBef>
              <a:spcAft>
                <a:spcPts val="0"/>
              </a:spcAft>
              <a:buNone/>
            </a:pPr>
            <a:r>
              <a:t/>
            </a:r>
            <a:endParaRPr sz="1350">
              <a:solidFill>
                <a:schemeClr val="dk1"/>
              </a:solidFill>
              <a:latin typeface="DM Sans"/>
              <a:ea typeface="DM Sans"/>
              <a:cs typeface="DM Sans"/>
              <a:sym typeface="DM Sans"/>
            </a:endParaRPr>
          </a:p>
          <a:p>
            <a:pPr indent="0" lvl="0" marL="0" rtl="0" algn="ctr">
              <a:lnSpc>
                <a:spcPct val="100000"/>
              </a:lnSpc>
              <a:spcBef>
                <a:spcPts val="1100"/>
              </a:spcBef>
              <a:spcAft>
                <a:spcPts val="1100"/>
              </a:spcAft>
              <a:buNone/>
            </a:pPr>
            <a:r>
              <a:rPr lang="es" sz="1350">
                <a:solidFill>
                  <a:schemeClr val="dk1"/>
                </a:solidFill>
                <a:highlight>
                  <a:schemeClr val="accent6"/>
                </a:highlight>
                <a:latin typeface="DM Sans"/>
                <a:ea typeface="DM Sans"/>
                <a:cs typeface="DM Sans"/>
                <a:sym typeface="DM Sans"/>
              </a:rPr>
              <a:t>Debe llamarse </a:t>
            </a:r>
            <a:r>
              <a:rPr b="1" lang="es" sz="1350">
                <a:solidFill>
                  <a:schemeClr val="dk1"/>
                </a:solidFill>
                <a:highlight>
                  <a:schemeClr val="accent6"/>
                </a:highlight>
                <a:latin typeface="DM Sans"/>
                <a:ea typeface="DM Sans"/>
                <a:cs typeface="DM Sans"/>
                <a:sym typeface="DM Sans"/>
              </a:rPr>
              <a:t>index.html</a:t>
            </a:r>
            <a:r>
              <a:rPr lang="es" sz="1350">
                <a:solidFill>
                  <a:schemeClr val="dk1"/>
                </a:solidFill>
                <a:highlight>
                  <a:schemeClr val="accent6"/>
                </a:highlight>
                <a:latin typeface="DM Sans"/>
                <a:ea typeface="DM Sans"/>
                <a:cs typeface="DM Sans"/>
                <a:sym typeface="DM Sans"/>
              </a:rPr>
              <a:t>, ya que es el nombre estandarizado.</a:t>
            </a:r>
            <a:endParaRPr sz="1350">
              <a:solidFill>
                <a:schemeClr val="dk1"/>
              </a:solidFill>
              <a:latin typeface="DM Sans"/>
              <a:ea typeface="DM Sans"/>
              <a:cs typeface="DM Sans"/>
              <a:sym typeface="DM Sans"/>
            </a:endParaRPr>
          </a:p>
        </p:txBody>
      </p:sp>
      <p:sp>
        <p:nvSpPr>
          <p:cNvPr id="575" name="Google Shape;575;p67"/>
          <p:cNvSpPr txBox="1"/>
          <p:nvPr/>
        </p:nvSpPr>
        <p:spPr>
          <a:xfrm>
            <a:off x="475500" y="468275"/>
            <a:ext cx="788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Documento predeterminado</a:t>
            </a:r>
            <a:endParaRPr b="1" sz="4000">
              <a:solidFill>
                <a:schemeClr val="dk1"/>
              </a:solidFill>
              <a:latin typeface="DM Sans"/>
              <a:ea typeface="DM Sans"/>
              <a:cs typeface="DM Sans"/>
              <a:sym typeface="DM Sans"/>
            </a:endParaRPr>
          </a:p>
        </p:txBody>
      </p:sp>
      <p:pic>
        <p:nvPicPr>
          <p:cNvPr id="576" name="Google Shape;576;p67"/>
          <p:cNvPicPr preferRelativeResize="0"/>
          <p:nvPr/>
        </p:nvPicPr>
        <p:blipFill rotWithShape="1">
          <a:blip r:embed="rId4">
            <a:alphaModFix/>
          </a:blip>
          <a:srcRect b="47349" l="0" r="0" t="0"/>
          <a:stretch/>
        </p:blipFill>
        <p:spPr>
          <a:xfrm>
            <a:off x="2180175" y="997175"/>
            <a:ext cx="5026176" cy="2019601"/>
          </a:xfrm>
          <a:prstGeom prst="rect">
            <a:avLst/>
          </a:prstGeom>
          <a:noFill/>
          <a:ln>
            <a:noFill/>
          </a:ln>
        </p:spPr>
      </p:pic>
      <p:sp>
        <p:nvSpPr>
          <p:cNvPr id="577" name="Google Shape;577;p67"/>
          <p:cNvSpPr/>
          <p:nvPr/>
        </p:nvSpPr>
        <p:spPr>
          <a:xfrm>
            <a:off x="3165225" y="1739525"/>
            <a:ext cx="682200" cy="1233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Etiquetas</a:t>
            </a:r>
            <a:endParaRPr b="1" sz="40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Etiquetas HTML</a:t>
            </a:r>
            <a:endParaRPr b="1" sz="4000">
              <a:solidFill>
                <a:schemeClr val="dk1"/>
              </a:solidFill>
              <a:latin typeface="DM Sans"/>
              <a:ea typeface="DM Sans"/>
              <a:cs typeface="DM Sans"/>
              <a:sym typeface="DM Sans"/>
            </a:endParaRPr>
          </a:p>
        </p:txBody>
      </p:sp>
      <p:sp>
        <p:nvSpPr>
          <p:cNvPr id="588" name="Google Shape;588;p69"/>
          <p:cNvSpPr txBox="1"/>
          <p:nvPr/>
        </p:nvSpPr>
        <p:spPr>
          <a:xfrm>
            <a:off x="501450" y="1675950"/>
            <a:ext cx="8141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Las etiquetas HTML están delimitadas por un inicio y un final de cada elemento. Lo que se encuentra dentro de la etiqueta (el contenido) es lo que estás formateando.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Toda etiqueta es un juego de pares: una etiqueta abre, otra cierra. </a:t>
            </a:r>
            <a:endParaRPr sz="1350">
              <a:highlight>
                <a:schemeClr val="accent6"/>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589" name="Google Shape;589;p69"/>
          <p:cNvGraphicFramePr/>
          <p:nvPr/>
        </p:nvGraphicFramePr>
        <p:xfrm>
          <a:off x="1447050" y="3236675"/>
          <a:ext cx="3000000" cy="3000000"/>
        </p:xfrm>
        <a:graphic>
          <a:graphicData uri="http://schemas.openxmlformats.org/drawingml/2006/table">
            <a:tbl>
              <a:tblPr>
                <a:noFill/>
                <a:tableStyleId>{70A95B9D-614F-445E-9F3A-D24018F3AAAB}</a:tableStyleId>
              </a:tblPr>
              <a:tblGrid>
                <a:gridCol w="6496225"/>
              </a:tblGrid>
              <a:tr h="114517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etiqueta</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Contenido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etiqueta</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Atributos de las etiquetas</a:t>
            </a:r>
            <a:endParaRPr b="1" sz="4000">
              <a:solidFill>
                <a:schemeClr val="dk1"/>
              </a:solidFill>
              <a:latin typeface="DM Sans"/>
              <a:ea typeface="DM Sans"/>
              <a:cs typeface="DM Sans"/>
              <a:sym typeface="DM Sans"/>
            </a:endParaRPr>
          </a:p>
        </p:txBody>
      </p:sp>
      <p:sp>
        <p:nvSpPr>
          <p:cNvPr id="595" name="Google Shape;595;p70"/>
          <p:cNvSpPr txBox="1"/>
          <p:nvPr/>
        </p:nvSpPr>
        <p:spPr>
          <a:xfrm>
            <a:off x="1015950" y="1977725"/>
            <a:ext cx="7626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Cualquier característica que pueda ser diferente entre una etiqueta y la otra. </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 valor que tendrá va entre comillas y cada una puede tener más de un atributo, separados entre sí por espacios. Los mismos sólo van en la de apertura.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96" name="Google Shape;596;p70"/>
          <p:cNvSpPr/>
          <p:nvPr/>
        </p:nvSpPr>
        <p:spPr>
          <a:xfrm>
            <a:off x="548250" y="19777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
        <p:nvSpPr>
          <p:cNvPr id="597" name="Google Shape;597;p70"/>
          <p:cNvSpPr txBox="1"/>
          <p:nvPr/>
        </p:nvSpPr>
        <p:spPr>
          <a:xfrm>
            <a:off x="473350" y="1358425"/>
            <a:ext cx="4943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Todas las etiquetas aceptan atributos:</a:t>
            </a:r>
            <a:endParaRPr/>
          </a:p>
        </p:txBody>
      </p:sp>
      <p:graphicFrame>
        <p:nvGraphicFramePr>
          <p:cNvPr id="598" name="Google Shape;598;p70"/>
          <p:cNvGraphicFramePr/>
          <p:nvPr/>
        </p:nvGraphicFramePr>
        <p:xfrm>
          <a:off x="2875100" y="3141525"/>
          <a:ext cx="3000000" cy="3000000"/>
        </p:xfrm>
        <a:graphic>
          <a:graphicData uri="http://schemas.openxmlformats.org/drawingml/2006/table">
            <a:tbl>
              <a:tblPr>
                <a:noFill/>
                <a:tableStyleId>{70A95B9D-614F-445E-9F3A-D24018F3AAAB}</a:tableStyleId>
              </a:tblPr>
              <a:tblGrid>
                <a:gridCol w="3393800"/>
              </a:tblGrid>
              <a:tr h="1304250">
                <a:tc>
                  <a:txBody>
                    <a:bodyPr/>
                    <a:lstStyle/>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D9D9D9"/>
                          </a:solidFill>
                          <a:latin typeface="Didact Gothic"/>
                          <a:ea typeface="Didact Gothic"/>
                          <a:cs typeface="Didact Gothic"/>
                          <a:sym typeface="Didact Gothic"/>
                        </a:rPr>
                        <a:t>&lt;</a:t>
                      </a:r>
                      <a:r>
                        <a:rPr lang="es" sz="2000" u="none" cap="none" strike="noStrike">
                          <a:solidFill>
                            <a:srgbClr val="E06666"/>
                          </a:solidFill>
                          <a:latin typeface="Didact Gothic"/>
                          <a:ea typeface="Didact Gothic"/>
                          <a:cs typeface="Didact Gothic"/>
                          <a:sym typeface="Didact Gothic"/>
                        </a:rPr>
                        <a:t>etiqueta </a:t>
                      </a:r>
                      <a:r>
                        <a:rPr lang="es" sz="2000" u="none" cap="none" strike="noStrike">
                          <a:solidFill>
                            <a:srgbClr val="FF9900"/>
                          </a:solidFill>
                          <a:latin typeface="Didact Gothic"/>
                          <a:ea typeface="Didact Gothic"/>
                          <a:cs typeface="Didact Gothic"/>
                          <a:sym typeface="Didact Gothic"/>
                        </a:rPr>
                        <a:t>atributo</a:t>
                      </a:r>
                      <a:r>
                        <a:rPr lang="es" sz="2000" u="none" cap="none" strike="noStrike">
                          <a:solidFill>
                            <a:srgbClr val="E06666"/>
                          </a:solidFill>
                          <a:latin typeface="Didact Gothic"/>
                          <a:ea typeface="Didact Gothic"/>
                          <a:cs typeface="Didact Gothic"/>
                          <a:sym typeface="Didact Gothic"/>
                        </a:rPr>
                        <a:t>=</a:t>
                      </a:r>
                      <a:r>
                        <a:rPr lang="es" sz="2000" u="none" cap="none" strike="noStrike">
                          <a:solidFill>
                            <a:srgbClr val="93C47D"/>
                          </a:solidFill>
                          <a:latin typeface="Didact Gothic"/>
                          <a:ea typeface="Didact Gothic"/>
                          <a:cs typeface="Didact Gothic"/>
                          <a:sym typeface="Didact Gothic"/>
                        </a:rPr>
                        <a:t>”valor”</a:t>
                      </a:r>
                      <a:r>
                        <a:rPr lang="es" sz="2000" u="none" cap="none" strike="noStrike">
                          <a:solidFill>
                            <a:srgbClr val="D9D9D9"/>
                          </a:solidFill>
                          <a:latin typeface="Didact Gothic"/>
                          <a:ea typeface="Didact Gothic"/>
                          <a:cs typeface="Didact Gothic"/>
                          <a:sym typeface="Didact Gothic"/>
                        </a:rPr>
                        <a:t>&gt;</a:t>
                      </a:r>
                      <a:br>
                        <a:rPr lang="es" sz="2000" u="none" cap="none" strike="noStrike">
                          <a:solidFill>
                            <a:srgbClr val="D9D9D9"/>
                          </a:solidFill>
                          <a:latin typeface="Didact Gothic"/>
                          <a:ea typeface="Didact Gothic"/>
                          <a:cs typeface="Didact Gothic"/>
                          <a:sym typeface="Didact Gothic"/>
                        </a:rPr>
                      </a:br>
                      <a:r>
                        <a:rPr lang="es" sz="2000" u="none" cap="none" strike="noStrike">
                          <a:solidFill>
                            <a:srgbClr val="D9D9D9"/>
                          </a:solidFill>
                          <a:latin typeface="Didact Gothic"/>
                          <a:ea typeface="Didact Gothic"/>
                          <a:cs typeface="Didact Gothic"/>
                          <a:sym typeface="Didact Gothic"/>
                        </a:rPr>
                        <a:t>  Contenido</a:t>
                      </a:r>
                      <a:endParaRPr sz="20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D9D9D9"/>
                          </a:solidFill>
                          <a:latin typeface="Didact Gothic"/>
                          <a:ea typeface="Didact Gothic"/>
                          <a:cs typeface="Didact Gothic"/>
                          <a:sym typeface="Didact Gothic"/>
                        </a:rPr>
                        <a:t>&lt;/</a:t>
                      </a:r>
                      <a:r>
                        <a:rPr lang="es" sz="2000" u="none" cap="none" strike="noStrike">
                          <a:solidFill>
                            <a:srgbClr val="E06666"/>
                          </a:solidFill>
                          <a:latin typeface="Didact Gothic"/>
                          <a:ea typeface="Didact Gothic"/>
                          <a:cs typeface="Didact Gothic"/>
                          <a:sym typeface="Didact Gothic"/>
                        </a:rPr>
                        <a:t>etiqueta</a:t>
                      </a:r>
                      <a:r>
                        <a:rPr lang="es" sz="2000" u="none" cap="none" strike="noStrike">
                          <a:solidFill>
                            <a:srgbClr val="D9D9D9"/>
                          </a:solidFill>
                          <a:latin typeface="Didact Gothic"/>
                          <a:ea typeface="Didact Gothic"/>
                          <a:cs typeface="Didact Gothic"/>
                          <a:sym typeface="Didact Gothic"/>
                        </a:rPr>
                        <a:t>&gt;</a:t>
                      </a:r>
                      <a:endParaRPr sz="20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Anidar </a:t>
            </a:r>
            <a:r>
              <a:rPr b="1" lang="es" sz="4000">
                <a:solidFill>
                  <a:schemeClr val="dk1"/>
                </a:solidFill>
                <a:latin typeface="DM Sans"/>
                <a:ea typeface="DM Sans"/>
                <a:cs typeface="DM Sans"/>
                <a:sym typeface="DM Sans"/>
              </a:rPr>
              <a:t>etiquetas</a:t>
            </a:r>
            <a:endParaRPr b="1" sz="4000">
              <a:solidFill>
                <a:schemeClr val="dk1"/>
              </a:solidFill>
              <a:latin typeface="DM Sans"/>
              <a:ea typeface="DM Sans"/>
              <a:cs typeface="DM Sans"/>
              <a:sym typeface="DM Sans"/>
            </a:endParaRPr>
          </a:p>
        </p:txBody>
      </p:sp>
      <p:sp>
        <p:nvSpPr>
          <p:cNvPr id="604" name="Google Shape;604;p71"/>
          <p:cNvSpPr txBox="1"/>
          <p:nvPr/>
        </p:nvSpPr>
        <p:spPr>
          <a:xfrm>
            <a:off x="1015950" y="1977725"/>
            <a:ext cx="7626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   Siempre se cierran en orden inverso a la apertura.</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05" name="Google Shape;605;p71"/>
          <p:cNvSpPr/>
          <p:nvPr/>
        </p:nvSpPr>
        <p:spPr>
          <a:xfrm>
            <a:off x="548250" y="19777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
        <p:nvSpPr>
          <p:cNvPr id="606" name="Google Shape;606;p71"/>
          <p:cNvSpPr txBox="1"/>
          <p:nvPr/>
        </p:nvSpPr>
        <p:spPr>
          <a:xfrm>
            <a:off x="473350" y="1358425"/>
            <a:ext cx="819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Es posible meter una etiqueta dentro de la otra, de hecho, esto es más común de lo que parece. Lo más importante es tener presente que:</a:t>
            </a:r>
            <a:endParaRPr sz="1350">
              <a:solidFill>
                <a:schemeClr val="dk1"/>
              </a:solidFill>
              <a:latin typeface="DM Sans"/>
              <a:ea typeface="DM Sans"/>
              <a:cs typeface="DM Sans"/>
              <a:sym typeface="DM Sans"/>
            </a:endParaRPr>
          </a:p>
        </p:txBody>
      </p:sp>
      <p:pic>
        <p:nvPicPr>
          <p:cNvPr id="607" name="Google Shape;607;p71"/>
          <p:cNvPicPr preferRelativeResize="0"/>
          <p:nvPr/>
        </p:nvPicPr>
        <p:blipFill rotWithShape="1">
          <a:blip r:embed="rId3">
            <a:alphaModFix/>
          </a:blip>
          <a:srcRect b="0" l="0" r="0" t="0"/>
          <a:stretch/>
        </p:blipFill>
        <p:spPr>
          <a:xfrm>
            <a:off x="1374275" y="2633050"/>
            <a:ext cx="6250151" cy="1920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Sintaxis</a:t>
            </a:r>
            <a:r>
              <a:rPr b="1" lang="es" sz="4000">
                <a:solidFill>
                  <a:schemeClr val="dk1"/>
                </a:solidFill>
                <a:latin typeface="DM Sans"/>
                <a:ea typeface="DM Sans"/>
                <a:cs typeface="DM Sans"/>
                <a:sym typeface="DM Sans"/>
              </a:rPr>
              <a:t> del código</a:t>
            </a:r>
            <a:endParaRPr b="1" sz="4000">
              <a:solidFill>
                <a:schemeClr val="dk1"/>
              </a:solidFill>
              <a:latin typeface="DM Sans"/>
              <a:ea typeface="DM Sans"/>
              <a:cs typeface="DM Sans"/>
              <a:sym typeface="DM Sans"/>
            </a:endParaRPr>
          </a:p>
        </p:txBody>
      </p:sp>
      <p:sp>
        <p:nvSpPr>
          <p:cNvPr id="613" name="Google Shape;613;p72"/>
          <p:cNvSpPr/>
          <p:nvPr/>
        </p:nvSpPr>
        <p:spPr>
          <a:xfrm>
            <a:off x="2825075" y="253297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
        <p:nvSpPr>
          <p:cNvPr id="614" name="Google Shape;614;p72"/>
          <p:cNvSpPr txBox="1"/>
          <p:nvPr/>
        </p:nvSpPr>
        <p:spPr>
          <a:xfrm>
            <a:off x="473350" y="1781800"/>
            <a:ext cx="8195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Es importante mantener el orden dentro del código e incorporar buenas prácticas: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615" name="Google Shape;615;p72"/>
          <p:cNvSpPr txBox="1"/>
          <p:nvPr/>
        </p:nvSpPr>
        <p:spPr>
          <a:xfrm>
            <a:off x="501450" y="2553500"/>
            <a:ext cx="8141100" cy="8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highlight>
                  <a:schemeClr val="accent6"/>
                </a:highlight>
                <a:latin typeface="DM Sans"/>
                <a:ea typeface="DM Sans"/>
                <a:cs typeface="DM Sans"/>
                <a:sym typeface="DM Sans"/>
              </a:rPr>
              <a:t>Manejo de tabulaciones.</a:t>
            </a:r>
            <a:endParaRPr sz="1350">
              <a:highlight>
                <a:schemeClr val="accent6"/>
              </a:highlight>
              <a:latin typeface="DM Sans"/>
              <a:ea typeface="DM Sans"/>
              <a:cs typeface="DM Sans"/>
              <a:sym typeface="DM Sans"/>
            </a:endParaRPr>
          </a:p>
          <a:p>
            <a:pPr indent="0" lvl="0" marL="0" rtl="0" algn="ctr">
              <a:spcBef>
                <a:spcPts val="0"/>
              </a:spcBef>
              <a:spcAft>
                <a:spcPts val="0"/>
              </a:spcAft>
              <a:buNone/>
            </a:pPr>
            <a:r>
              <a:rPr lang="es" sz="1350">
                <a:highlight>
                  <a:schemeClr val="accent6"/>
                </a:highlight>
                <a:latin typeface="DM Sans"/>
                <a:ea typeface="DM Sans"/>
                <a:cs typeface="DM Sans"/>
                <a:sym typeface="DM Sans"/>
              </a:rPr>
              <a:t>Bloques de código.</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Etiquetas cerradas y abiertas</a:t>
            </a:r>
            <a:endParaRPr b="1" sz="4000">
              <a:solidFill>
                <a:schemeClr val="dk1"/>
              </a:solidFill>
              <a:latin typeface="DM Sans"/>
              <a:ea typeface="DM Sans"/>
              <a:cs typeface="DM Sans"/>
              <a:sym typeface="DM Sans"/>
            </a:endParaRPr>
          </a:p>
        </p:txBody>
      </p:sp>
      <p:sp>
        <p:nvSpPr>
          <p:cNvPr id="621" name="Google Shape;621;p73"/>
          <p:cNvSpPr txBox="1"/>
          <p:nvPr/>
        </p:nvSpPr>
        <p:spPr>
          <a:xfrm>
            <a:off x="446350" y="2167650"/>
            <a:ext cx="8195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Las etiquetas</a:t>
            </a:r>
            <a:r>
              <a:rPr b="1" lang="es" sz="1350">
                <a:solidFill>
                  <a:schemeClr val="dk1"/>
                </a:solidFill>
                <a:highlight>
                  <a:schemeClr val="accent6"/>
                </a:highlight>
                <a:latin typeface="DM Sans"/>
                <a:ea typeface="DM Sans"/>
                <a:cs typeface="DM Sans"/>
                <a:sym typeface="DM Sans"/>
              </a:rPr>
              <a:t> cerradas</a:t>
            </a:r>
            <a:r>
              <a:rPr lang="es" sz="1350">
                <a:solidFill>
                  <a:schemeClr val="dk1"/>
                </a:solidFill>
                <a:latin typeface="DM Sans"/>
                <a:ea typeface="DM Sans"/>
                <a:cs typeface="DM Sans"/>
                <a:sym typeface="DM Sans"/>
              </a:rPr>
              <a:t> encierran un contenido, por lo general texto.</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Las etiquetas </a:t>
            </a:r>
            <a:r>
              <a:rPr b="1" lang="es" sz="1350">
                <a:solidFill>
                  <a:schemeClr val="dk1"/>
                </a:solidFill>
                <a:highlight>
                  <a:schemeClr val="accent6"/>
                </a:highlight>
                <a:latin typeface="DM Sans"/>
                <a:ea typeface="DM Sans"/>
                <a:cs typeface="DM Sans"/>
                <a:sym typeface="DM Sans"/>
              </a:rPr>
              <a:t>abiertas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sirven, entre otras cosas, para incluir elementos como imágenes, líneas, entre otros.</a:t>
            </a:r>
            <a:endParaRPr sz="135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0"/>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Acuerdos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y compromisos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Etiquetas cerradas y abiertas</a:t>
            </a:r>
            <a:endParaRPr b="1" sz="4000">
              <a:solidFill>
                <a:schemeClr val="dk1"/>
              </a:solidFill>
              <a:latin typeface="DM Sans"/>
              <a:ea typeface="DM Sans"/>
              <a:cs typeface="DM Sans"/>
              <a:sym typeface="DM Sans"/>
            </a:endParaRPr>
          </a:p>
        </p:txBody>
      </p:sp>
      <p:sp>
        <p:nvSpPr>
          <p:cNvPr id="627" name="Google Shape;627;p74"/>
          <p:cNvSpPr txBox="1"/>
          <p:nvPr/>
        </p:nvSpPr>
        <p:spPr>
          <a:xfrm>
            <a:off x="446350" y="1862850"/>
            <a:ext cx="8195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En el ejemplo tenemos una etiqueta cerrada llamada Párrafo &lt;</a:t>
            </a:r>
            <a:r>
              <a:rPr lang="es" sz="1350">
                <a:solidFill>
                  <a:srgbClr val="FF0000"/>
                </a:solidFill>
                <a:latin typeface="DM Sans"/>
                <a:ea typeface="DM Sans"/>
                <a:cs typeface="DM Sans"/>
                <a:sym typeface="DM Sans"/>
              </a:rPr>
              <a:t>p</a:t>
            </a:r>
            <a:r>
              <a:rPr lang="es" sz="1350">
                <a:solidFill>
                  <a:schemeClr val="dk1"/>
                </a:solidFill>
                <a:latin typeface="DM Sans"/>
                <a:ea typeface="DM Sans"/>
                <a:cs typeface="DM Sans"/>
                <a:sym typeface="DM Sans"/>
              </a:rPr>
              <a:t>&gt;&lt;/</a:t>
            </a:r>
            <a:r>
              <a:rPr lang="es" sz="1350">
                <a:solidFill>
                  <a:srgbClr val="FF0000"/>
                </a:solidFill>
                <a:latin typeface="DM Sans"/>
                <a:ea typeface="DM Sans"/>
                <a:cs typeface="DM Sans"/>
                <a:sym typeface="DM Sans"/>
              </a:rPr>
              <a:t>p</a:t>
            </a:r>
            <a:r>
              <a:rPr lang="es" sz="1350">
                <a:solidFill>
                  <a:schemeClr val="dk1"/>
                </a:solidFill>
                <a:latin typeface="DM Sans"/>
                <a:ea typeface="DM Sans"/>
                <a:cs typeface="DM Sans"/>
                <a:sym typeface="DM Sans"/>
              </a:rPr>
              <a:t>&gt;, que engloba un texto y una etiqueta abierta &lt;</a:t>
            </a:r>
            <a:r>
              <a:rPr lang="es" sz="1350">
                <a:solidFill>
                  <a:srgbClr val="FF0000"/>
                </a:solidFill>
                <a:latin typeface="DM Sans"/>
                <a:ea typeface="DM Sans"/>
                <a:cs typeface="DM Sans"/>
                <a:sym typeface="DM Sans"/>
              </a:rPr>
              <a:t>hr</a:t>
            </a:r>
            <a:r>
              <a:rPr lang="es" sz="1350">
                <a:solidFill>
                  <a:schemeClr val="dk1"/>
                </a:solidFill>
                <a:latin typeface="DM Sans"/>
                <a:ea typeface="DM Sans"/>
                <a:cs typeface="DM Sans"/>
                <a:sym typeface="DM Sans"/>
              </a:rPr>
              <a:t>/&gt; para incluir una línea horizontal. El signo “/” se utiliza para las etiquetas de cierre. En estas últimas se pone a continuación del signo “&lt;”, mientras que en las abiertas delante del signo “&gt;”.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aphicFrame>
        <p:nvGraphicFramePr>
          <p:cNvPr id="628" name="Google Shape;628;p74"/>
          <p:cNvGraphicFramePr/>
          <p:nvPr/>
        </p:nvGraphicFramePr>
        <p:xfrm>
          <a:off x="473338" y="3290375"/>
          <a:ext cx="3000000" cy="3000000"/>
        </p:xfrm>
        <a:graphic>
          <a:graphicData uri="http://schemas.openxmlformats.org/drawingml/2006/table">
            <a:tbl>
              <a:tblPr>
                <a:noFill/>
                <a:tableStyleId>{70A95B9D-614F-445E-9F3A-D24018F3AAAB}</a:tableStyleId>
              </a:tblPr>
              <a:tblGrid>
                <a:gridCol w="8141100"/>
              </a:tblGrid>
              <a:tr h="1301225">
                <a:tc>
                  <a:txBody>
                    <a:bodyPr/>
                    <a:lstStyle/>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CCCCCC"/>
                          </a:solidFill>
                          <a:latin typeface="Helvetica Neue Light"/>
                          <a:ea typeface="Helvetica Neue Light"/>
                          <a:cs typeface="Helvetica Neue Light"/>
                          <a:sym typeface="Helvetica Neue Light"/>
                        </a:rPr>
                        <a:t>&lt;</a:t>
                      </a:r>
                      <a:r>
                        <a:rPr lang="es" sz="2000" u="none" cap="none" strike="noStrike">
                          <a:solidFill>
                            <a:srgbClr val="E06666"/>
                          </a:solidFill>
                          <a:latin typeface="Helvetica Neue Light"/>
                          <a:ea typeface="Helvetica Neue Light"/>
                          <a:cs typeface="Helvetica Neue Light"/>
                          <a:sym typeface="Helvetica Neue Light"/>
                        </a:rPr>
                        <a:t>p</a:t>
                      </a:r>
                      <a:r>
                        <a:rPr lang="es" sz="2000" u="none" cap="none" strike="noStrike">
                          <a:solidFill>
                            <a:srgbClr val="CCCCCC"/>
                          </a:solidFill>
                          <a:latin typeface="Helvetica Neue Light"/>
                          <a:ea typeface="Helvetica Neue Light"/>
                          <a:cs typeface="Helvetica Neue Light"/>
                          <a:sym typeface="Helvetica Neue Light"/>
                        </a:rPr>
                        <a:t>&gt;Este es un párrafo con texto en su interior - Etiqueta Cerrada &lt;/</a:t>
                      </a:r>
                      <a:r>
                        <a:rPr lang="es" sz="2000" u="none" cap="none" strike="noStrike">
                          <a:solidFill>
                            <a:srgbClr val="E06666"/>
                          </a:solidFill>
                          <a:latin typeface="Helvetica Neue Light"/>
                          <a:ea typeface="Helvetica Neue Light"/>
                          <a:cs typeface="Helvetica Neue Light"/>
                          <a:sym typeface="Helvetica Neue Light"/>
                        </a:rPr>
                        <a:t>p</a:t>
                      </a:r>
                      <a:r>
                        <a:rPr lang="es" sz="2000" u="none" cap="none" strike="noStrike">
                          <a:solidFill>
                            <a:srgbClr val="CCCCCC"/>
                          </a:solidFill>
                          <a:latin typeface="Helvetica Neue Light"/>
                          <a:ea typeface="Helvetica Neue Light"/>
                          <a:cs typeface="Helvetica Neue Light"/>
                          <a:sym typeface="Helvetica Neue Light"/>
                        </a:rPr>
                        <a:t>&gt;</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CCCCCC"/>
                          </a:solidFill>
                          <a:latin typeface="Helvetica Neue Light"/>
                          <a:ea typeface="Helvetica Neue Light"/>
                          <a:cs typeface="Helvetica Neue Light"/>
                          <a:sym typeface="Helvetica Neue Light"/>
                        </a:rPr>
                        <a:t>&lt;</a:t>
                      </a:r>
                      <a:r>
                        <a:rPr lang="es" sz="2000" u="none" cap="none" strike="noStrike">
                          <a:solidFill>
                            <a:srgbClr val="E06666"/>
                          </a:solidFill>
                          <a:latin typeface="Helvetica Neue Light"/>
                          <a:ea typeface="Helvetica Neue Light"/>
                          <a:cs typeface="Helvetica Neue Light"/>
                          <a:sym typeface="Helvetica Neue Light"/>
                        </a:rPr>
                        <a:t>hr</a:t>
                      </a:r>
                      <a:r>
                        <a:rPr lang="es" sz="2000" u="none" cap="none" strike="noStrike">
                          <a:solidFill>
                            <a:srgbClr val="CCCCCC"/>
                          </a:solidFill>
                          <a:latin typeface="Helvetica Neue Light"/>
                          <a:ea typeface="Helvetica Neue Light"/>
                          <a:cs typeface="Helvetica Neue Light"/>
                          <a:sym typeface="Helvetica Neue Light"/>
                        </a:rPr>
                        <a:t>/&gt; &lt;!-- Esto es una línea horizontal - Etiqueta abierta --&gt;</a:t>
                      </a:r>
                      <a:endParaRPr sz="2000" u="none" cap="none" strike="noStrike">
                        <a:solidFill>
                          <a:srgbClr val="666666"/>
                        </a:solidFill>
                        <a:latin typeface="Helvetica Neue Light"/>
                        <a:ea typeface="Helvetica Neue Light"/>
                        <a:cs typeface="Helvetica Neue Light"/>
                        <a:sym typeface="Helvetica Neue Light"/>
                      </a:endParaRPr>
                    </a:p>
                  </a:txBody>
                  <a:tcPr marT="63500" marB="63500" marR="63500" marL="63500">
                    <a:solidFill>
                      <a:srgbClr val="0C343D"/>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pSp>
        <p:nvGrpSpPr>
          <p:cNvPr id="633" name="Google Shape;633;p75"/>
          <p:cNvGrpSpPr/>
          <p:nvPr/>
        </p:nvGrpSpPr>
        <p:grpSpPr>
          <a:xfrm>
            <a:off x="457338" y="468286"/>
            <a:ext cx="431100" cy="431100"/>
            <a:chOff x="4616400" y="1950761"/>
            <a:chExt cx="431100" cy="431100"/>
          </a:xfrm>
        </p:grpSpPr>
        <p:sp>
          <p:nvSpPr>
            <p:cNvPr id="634" name="Google Shape;634;p7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75"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636" name="Google Shape;636;p75"/>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Ya no es una obligación poner el signo “</a:t>
            </a:r>
            <a:r>
              <a:rPr b="1" lang="es" sz="2500">
                <a:solidFill>
                  <a:schemeClr val="lt1"/>
                </a:solidFill>
                <a:latin typeface="DM Sans"/>
                <a:ea typeface="DM Sans"/>
                <a:cs typeface="DM Sans"/>
                <a:sym typeface="DM Sans"/>
              </a:rPr>
              <a:t> / </a:t>
            </a:r>
            <a:r>
              <a:rPr lang="es" sz="2500">
                <a:solidFill>
                  <a:schemeClr val="lt1"/>
                </a:solidFill>
                <a:latin typeface="DM Sans"/>
                <a:ea typeface="DM Sans"/>
                <a:cs typeface="DM Sans"/>
                <a:sym typeface="DM Sans"/>
              </a:rPr>
              <a:t>”.  Por ejemplo, </a:t>
            </a:r>
            <a:r>
              <a:rPr b="1" lang="es" sz="2500">
                <a:solidFill>
                  <a:schemeClr val="lt1"/>
                </a:solidFill>
                <a:latin typeface="DM Sans"/>
                <a:ea typeface="DM Sans"/>
                <a:cs typeface="DM Sans"/>
                <a:sym typeface="DM Sans"/>
              </a:rPr>
              <a:t>&lt;img src=””&gt;</a:t>
            </a:r>
            <a:r>
              <a:rPr lang="es" sz="2500">
                <a:solidFill>
                  <a:schemeClr val="lt1"/>
                </a:solidFill>
                <a:latin typeface="DM Sans"/>
                <a:ea typeface="DM Sans"/>
                <a:cs typeface="DM Sans"/>
                <a:sym typeface="DM Sans"/>
              </a:rPr>
              <a:t> funcionará correctamente, y lo mismo sucederá con </a:t>
            </a:r>
            <a:r>
              <a:rPr b="1" lang="es" sz="2500">
                <a:solidFill>
                  <a:schemeClr val="lt1"/>
                </a:solidFill>
                <a:latin typeface="DM Sans"/>
                <a:ea typeface="DM Sans"/>
                <a:cs typeface="DM Sans"/>
                <a:sym typeface="DM Sans"/>
              </a:rPr>
              <a:t>&lt;br&gt;</a:t>
            </a:r>
            <a:r>
              <a:rPr lang="es" sz="2500">
                <a:solidFill>
                  <a:schemeClr val="lt1"/>
                </a:solidFill>
                <a:latin typeface="DM Sans"/>
                <a:ea typeface="DM Sans"/>
                <a:cs typeface="DM Sans"/>
                <a:sym typeface="DM Sans"/>
              </a:rPr>
              <a:t>, </a:t>
            </a:r>
            <a:r>
              <a:rPr b="1" lang="es" sz="2500">
                <a:solidFill>
                  <a:schemeClr val="lt1"/>
                </a:solidFill>
                <a:latin typeface="DM Sans"/>
                <a:ea typeface="DM Sans"/>
                <a:cs typeface="DM Sans"/>
                <a:sym typeface="DM Sans"/>
              </a:rPr>
              <a:t>&lt;hr&gt;</a:t>
            </a:r>
            <a:r>
              <a:rPr lang="es" sz="2500">
                <a:solidFill>
                  <a:schemeClr val="lt1"/>
                </a:solidFill>
                <a:latin typeface="DM Sans"/>
                <a:ea typeface="DM Sans"/>
                <a:cs typeface="DM Sans"/>
                <a:sym typeface="DM Sans"/>
              </a:rPr>
              <a:t>, los meta tag.</a:t>
            </a:r>
            <a:endParaRPr sz="2500">
              <a:solidFill>
                <a:schemeClr val="lt1"/>
              </a:solidFill>
              <a:latin typeface="DM Sans"/>
              <a:ea typeface="DM Sans"/>
              <a:cs typeface="DM Sans"/>
              <a:sym typeface="DM Sans"/>
            </a:endParaRPr>
          </a:p>
        </p:txBody>
      </p:sp>
      <p:sp>
        <p:nvSpPr>
          <p:cNvPr id="637" name="Google Shape;637;p75"/>
          <p:cNvSpPr txBox="1"/>
          <p:nvPr/>
        </p:nvSpPr>
        <p:spPr>
          <a:xfrm>
            <a:off x="501450" y="990525"/>
            <a:ext cx="816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Etiquetas abiertas en  HTML5</a:t>
            </a:r>
            <a:endParaRPr b="1" sz="4000">
              <a:solidFill>
                <a:srgbClr val="EAFF6A"/>
              </a:solidFill>
              <a:latin typeface="DM Sans"/>
              <a:ea typeface="DM Sans"/>
              <a:cs typeface="DM Sans"/>
              <a:sym typeface="DM Sans"/>
            </a:endParaRPr>
          </a:p>
        </p:txBody>
      </p:sp>
      <p:sp>
        <p:nvSpPr>
          <p:cNvPr id="638" name="Google Shape;638;p7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Estructura básica</a:t>
            </a:r>
            <a:endParaRPr b="1" sz="4000">
              <a:solidFill>
                <a:schemeClr val="dk1"/>
              </a:solidFill>
              <a:latin typeface="DM Sans"/>
              <a:ea typeface="DM Sans"/>
              <a:cs typeface="DM Sans"/>
              <a:sym typeface="DM Sans"/>
            </a:endParaRPr>
          </a:p>
        </p:txBody>
      </p:sp>
      <p:sp>
        <p:nvSpPr>
          <p:cNvPr id="644" name="Google Shape;644;p76"/>
          <p:cNvSpPr txBox="1"/>
          <p:nvPr/>
        </p:nvSpPr>
        <p:spPr>
          <a:xfrm>
            <a:off x="2228400" y="1557475"/>
            <a:ext cx="641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la parte privada del documento, que se utiliza como un espacio de comunicación entre el sitio web y el navegador. Esta etiqueta envuelve otras  importantes como &lt;title&gt;, las etiquetas &lt;meta&gt; y aquellas relacionadas con la importación de documentos CSS y JS.</a:t>
            </a:r>
            <a:endParaRPr sz="1350">
              <a:latin typeface="DM Sans"/>
              <a:ea typeface="DM Sans"/>
              <a:cs typeface="DM Sans"/>
              <a:sym typeface="DM Sans"/>
            </a:endParaRPr>
          </a:p>
        </p:txBody>
      </p:sp>
      <p:sp>
        <p:nvSpPr>
          <p:cNvPr id="645" name="Google Shape;645;p76"/>
          <p:cNvSpPr/>
          <p:nvPr/>
        </p:nvSpPr>
        <p:spPr>
          <a:xfrm>
            <a:off x="475500" y="1557463"/>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&lt;head&gt;</a:t>
            </a:r>
            <a:endParaRPr sz="1550">
              <a:latin typeface="DM Sans"/>
              <a:ea typeface="DM Sans"/>
              <a:cs typeface="DM Sans"/>
              <a:sym typeface="DM Sans"/>
            </a:endParaRPr>
          </a:p>
        </p:txBody>
      </p:sp>
      <p:sp>
        <p:nvSpPr>
          <p:cNvPr id="646" name="Google Shape;646;p76"/>
          <p:cNvSpPr/>
          <p:nvPr/>
        </p:nvSpPr>
        <p:spPr>
          <a:xfrm>
            <a:off x="475500" y="3304638"/>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&lt;body&gt;</a:t>
            </a:r>
            <a:endParaRPr sz="1550">
              <a:latin typeface="DM Sans"/>
              <a:ea typeface="DM Sans"/>
              <a:cs typeface="DM Sans"/>
              <a:sym typeface="DM Sans"/>
            </a:endParaRPr>
          </a:p>
        </p:txBody>
      </p:sp>
      <p:sp>
        <p:nvSpPr>
          <p:cNvPr id="647" name="Google Shape;647;p76"/>
          <p:cNvSpPr txBox="1"/>
          <p:nvPr/>
        </p:nvSpPr>
        <p:spPr>
          <a:xfrm>
            <a:off x="2228400" y="3249150"/>
            <a:ext cx="4987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encierra el contenido propiamente dicho del sitio. </a:t>
            </a:r>
            <a:endParaRPr/>
          </a:p>
        </p:txBody>
      </p:sp>
      <p:sp>
        <p:nvSpPr>
          <p:cNvPr id="648" name="Google Shape;648;p76"/>
          <p:cNvSpPr txBox="1"/>
          <p:nvPr/>
        </p:nvSpPr>
        <p:spPr>
          <a:xfrm>
            <a:off x="2539500" y="4199200"/>
            <a:ext cx="6075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s" sz="1350">
                <a:solidFill>
                  <a:schemeClr val="dk1"/>
                </a:solidFill>
                <a:highlight>
                  <a:srgbClr val="EAFF6A"/>
                </a:highlight>
                <a:latin typeface="DM Sans"/>
                <a:ea typeface="DM Sans"/>
                <a:cs typeface="DM Sans"/>
                <a:sym typeface="DM Sans"/>
              </a:rPr>
              <a:t>Ambos deben estar dentro de un elemento principal: la etiqueta &lt;html&gt;</a:t>
            </a:r>
            <a:r>
              <a:rPr i="1" lang="es" sz="1350">
                <a:solidFill>
                  <a:schemeClr val="dk1"/>
                </a:solidFill>
                <a:highlight>
                  <a:srgbClr val="EAFF6A"/>
                </a:highlight>
                <a:latin typeface="DM Sans"/>
                <a:ea typeface="DM Sans"/>
                <a:cs typeface="DM Sans"/>
                <a:sym typeface="DM Sans"/>
              </a:rPr>
              <a:t>.</a:t>
            </a:r>
            <a:endParaRPr sz="1350">
              <a:solidFill>
                <a:schemeClr val="dk2"/>
              </a:solidFill>
              <a:highlight>
                <a:srgbClr val="EAFF6A"/>
              </a:highlight>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Estructura básica</a:t>
            </a:r>
            <a:endParaRPr b="1" sz="4000">
              <a:solidFill>
                <a:schemeClr val="dk1"/>
              </a:solidFill>
              <a:latin typeface="DM Sans"/>
              <a:ea typeface="DM Sans"/>
              <a:cs typeface="DM Sans"/>
              <a:sym typeface="DM Sans"/>
            </a:endParaRPr>
          </a:p>
        </p:txBody>
      </p:sp>
      <p:sp>
        <p:nvSpPr>
          <p:cNvPr id="654" name="Google Shape;654;p77"/>
          <p:cNvSpPr txBox="1"/>
          <p:nvPr/>
        </p:nvSpPr>
        <p:spPr>
          <a:xfrm>
            <a:off x="2228400" y="1557475"/>
            <a:ext cx="641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etiqueta inicial, que define que el documento está bajo el estándar de HTML. Abre y cierra, por lo tanto es fundamental no olvidar la etiqueta &lt;/html&gt; al finalizar el documento, pues sino no cargará correctamente el contenido de mi sitio.</a:t>
            </a:r>
            <a:endParaRPr sz="1350">
              <a:latin typeface="DM Sans"/>
              <a:ea typeface="DM Sans"/>
              <a:cs typeface="DM Sans"/>
              <a:sym typeface="DM Sans"/>
            </a:endParaRPr>
          </a:p>
        </p:txBody>
      </p:sp>
      <p:sp>
        <p:nvSpPr>
          <p:cNvPr id="655" name="Google Shape;655;p77"/>
          <p:cNvSpPr txBox="1"/>
          <p:nvPr/>
        </p:nvSpPr>
        <p:spPr>
          <a:xfrm>
            <a:off x="2228400" y="2639550"/>
            <a:ext cx="641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 la etiqueta title define el título de la página, el cual será visualizado en la solapa del navegador.</a:t>
            </a:r>
            <a:endParaRPr sz="1350">
              <a:solidFill>
                <a:schemeClr val="dk1"/>
              </a:solidFill>
              <a:latin typeface="DM Sans"/>
              <a:ea typeface="DM Sans"/>
              <a:cs typeface="DM Sans"/>
              <a:sym typeface="DM Sans"/>
            </a:endParaRPr>
          </a:p>
        </p:txBody>
      </p:sp>
      <p:sp>
        <p:nvSpPr>
          <p:cNvPr id="656" name="Google Shape;656;p77"/>
          <p:cNvSpPr txBox="1"/>
          <p:nvPr/>
        </p:nvSpPr>
        <p:spPr>
          <a:xfrm>
            <a:off x="2398800" y="3536800"/>
            <a:ext cx="60750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s" sz="1350">
                <a:solidFill>
                  <a:schemeClr val="dk1"/>
                </a:solidFill>
                <a:latin typeface="DM Sans"/>
                <a:ea typeface="DM Sans"/>
                <a:cs typeface="DM Sans"/>
                <a:sym typeface="DM Sans"/>
              </a:rPr>
              <a:t>se utiliza para añadir información sobre la página (ya sean palabras clave, el autor, la descripción del sitio, etcétera), la cual pueden valerse los buscadores. También puede definir el idioma y la codificación en la cual está escrita la página.</a:t>
            </a:r>
            <a:endParaRPr sz="1350">
              <a:solidFill>
                <a:schemeClr val="dk1"/>
              </a:solidFill>
              <a:latin typeface="DM Sans"/>
              <a:ea typeface="DM Sans"/>
              <a:cs typeface="DM Sans"/>
              <a:sym typeface="DM Sans"/>
            </a:endParaRPr>
          </a:p>
        </p:txBody>
      </p:sp>
      <p:sp>
        <p:nvSpPr>
          <p:cNvPr id="657" name="Google Shape;657;p77"/>
          <p:cNvSpPr/>
          <p:nvPr/>
        </p:nvSpPr>
        <p:spPr>
          <a:xfrm>
            <a:off x="473350" y="1657750"/>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&lt;html&gt;</a:t>
            </a:r>
            <a:endParaRPr sz="1550">
              <a:latin typeface="DM Sans"/>
              <a:ea typeface="DM Sans"/>
              <a:cs typeface="DM Sans"/>
              <a:sym typeface="DM Sans"/>
            </a:endParaRPr>
          </a:p>
        </p:txBody>
      </p:sp>
      <p:sp>
        <p:nvSpPr>
          <p:cNvPr id="658" name="Google Shape;658;p77"/>
          <p:cNvSpPr/>
          <p:nvPr/>
        </p:nvSpPr>
        <p:spPr>
          <a:xfrm>
            <a:off x="473350" y="2680400"/>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&lt;title&gt;</a:t>
            </a:r>
            <a:endParaRPr sz="1550">
              <a:latin typeface="DM Sans"/>
              <a:ea typeface="DM Sans"/>
              <a:cs typeface="DM Sans"/>
              <a:sym typeface="DM Sans"/>
            </a:endParaRPr>
          </a:p>
        </p:txBody>
      </p:sp>
      <p:sp>
        <p:nvSpPr>
          <p:cNvPr id="659" name="Google Shape;659;p77"/>
          <p:cNvSpPr/>
          <p:nvPr/>
        </p:nvSpPr>
        <p:spPr>
          <a:xfrm>
            <a:off x="473350" y="3536800"/>
            <a:ext cx="1752900" cy="281400"/>
          </a:xfrm>
          <a:prstGeom prst="roundRect">
            <a:avLst>
              <a:gd fmla="val 17816" name="adj"/>
            </a:avLst>
          </a:prstGeom>
          <a:solidFill>
            <a:srgbClr val="EAFF6A"/>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50">
                <a:solidFill>
                  <a:srgbClr val="000000"/>
                </a:solidFill>
                <a:latin typeface="DM Sans"/>
                <a:ea typeface="DM Sans"/>
                <a:cs typeface="DM Sans"/>
                <a:sym typeface="DM Sans"/>
              </a:rPr>
              <a:t>&lt;meta&gt;</a:t>
            </a:r>
            <a:endParaRPr sz="1550">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DOCTYPE</a:t>
            </a:r>
            <a:endParaRPr b="1" sz="4000">
              <a:solidFill>
                <a:srgbClr val="EAFF6A"/>
              </a:solidFill>
              <a:latin typeface="DM Sans"/>
              <a:ea typeface="DM Sans"/>
              <a:cs typeface="DM Sans"/>
              <a:sym typeface="DM Sans"/>
            </a:endParaRPr>
          </a:p>
        </p:txBody>
      </p:sp>
      <p:sp>
        <p:nvSpPr>
          <p:cNvPr id="665" name="Google Shape;665;p78"/>
          <p:cNvSpPr txBox="1"/>
          <p:nvPr/>
        </p:nvSpPr>
        <p:spPr>
          <a:xfrm>
            <a:off x="475500" y="1282225"/>
            <a:ext cx="81411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Cuando escribes tu documento </a:t>
            </a:r>
            <a:r>
              <a:rPr lang="es" sz="2500">
                <a:solidFill>
                  <a:schemeClr val="accent6"/>
                </a:solidFill>
                <a:latin typeface="DM Sans"/>
                <a:ea typeface="DM Sans"/>
                <a:cs typeface="DM Sans"/>
                <a:sym typeface="DM Sans"/>
              </a:rPr>
              <a:t>HTML</a:t>
            </a:r>
            <a:r>
              <a:rPr lang="es" sz="2500">
                <a:solidFill>
                  <a:schemeClr val="lt1"/>
                </a:solidFill>
                <a:latin typeface="DM Sans"/>
                <a:ea typeface="DM Sans"/>
                <a:cs typeface="DM Sans"/>
                <a:sym typeface="DM Sans"/>
              </a:rPr>
              <a:t>, lo primero que debes hacer es escribir el </a:t>
            </a:r>
            <a:r>
              <a:rPr lang="es" sz="2500">
                <a:solidFill>
                  <a:schemeClr val="accent6"/>
                </a:solidFill>
                <a:latin typeface="DM Sans"/>
                <a:ea typeface="DM Sans"/>
                <a:cs typeface="DM Sans"/>
                <a:sym typeface="DM Sans"/>
              </a:rPr>
              <a:t>DOCTYPE</a:t>
            </a:r>
            <a:r>
              <a:rPr lang="es" sz="2500">
                <a:solidFill>
                  <a:schemeClr val="lt1"/>
                </a:solidFill>
                <a:latin typeface="DM Sans"/>
                <a:ea typeface="DM Sans"/>
                <a:cs typeface="DM Sans"/>
                <a:sym typeface="DM Sans"/>
              </a:rPr>
              <a:t>, el cual declara el tipo de documento. Es decir, sirve para indicar que tu documento está escrito siguiendo la estructura determinada por un </a:t>
            </a:r>
            <a:r>
              <a:rPr lang="es" sz="2500">
                <a:solidFill>
                  <a:schemeClr val="accent6"/>
                </a:solidFill>
                <a:latin typeface="DM Sans"/>
                <a:ea typeface="DM Sans"/>
                <a:cs typeface="DM Sans"/>
                <a:sym typeface="DM Sans"/>
              </a:rPr>
              <a:t>DTD </a:t>
            </a:r>
            <a:r>
              <a:rPr lang="es" sz="2500">
                <a:solidFill>
                  <a:schemeClr val="lt1"/>
                </a:solidFill>
                <a:latin typeface="DM Sans"/>
                <a:ea typeface="DM Sans"/>
                <a:cs typeface="DM Sans"/>
                <a:sym typeface="DM Sans"/>
              </a:rPr>
              <a:t>concreto. Un </a:t>
            </a:r>
            <a:r>
              <a:rPr lang="es" sz="2500">
                <a:solidFill>
                  <a:schemeClr val="accent6"/>
                </a:solidFill>
                <a:latin typeface="DM Sans"/>
                <a:ea typeface="DM Sans"/>
                <a:cs typeface="DM Sans"/>
                <a:sym typeface="DM Sans"/>
              </a:rPr>
              <a:t>DTD </a:t>
            </a:r>
            <a:r>
              <a:rPr lang="es" sz="2500">
                <a:solidFill>
                  <a:schemeClr val="lt1"/>
                </a:solidFill>
                <a:latin typeface="DM Sans"/>
                <a:ea typeface="DM Sans"/>
                <a:cs typeface="DM Sans"/>
                <a:sym typeface="DM Sans"/>
              </a:rPr>
              <a:t>es la definición del tipo de documento. </a:t>
            </a:r>
            <a:endParaRPr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graphicFrame>
        <p:nvGraphicFramePr>
          <p:cNvPr id="666" name="Google Shape;666;p78"/>
          <p:cNvGraphicFramePr/>
          <p:nvPr/>
        </p:nvGraphicFramePr>
        <p:xfrm>
          <a:off x="2458113" y="3841875"/>
          <a:ext cx="3000000" cy="3000000"/>
        </p:xfrm>
        <a:graphic>
          <a:graphicData uri="http://schemas.openxmlformats.org/drawingml/2006/table">
            <a:tbl>
              <a:tblPr>
                <a:noFill/>
                <a:tableStyleId>{70A95B9D-614F-445E-9F3A-D24018F3AAAB}</a:tableStyleId>
              </a:tblPr>
              <a:tblGrid>
                <a:gridCol w="4175875"/>
              </a:tblGrid>
              <a:tr h="330200">
                <a:tc>
                  <a:txBody>
                    <a:bodyPr/>
                    <a:lstStyle/>
                    <a:p>
                      <a:pPr indent="0" lvl="0" marL="0" marR="0" rtl="0" algn="ctr">
                        <a:lnSpc>
                          <a:spcPct val="100000"/>
                        </a:lnSpc>
                        <a:spcBef>
                          <a:spcPts val="0"/>
                        </a:spcBef>
                        <a:spcAft>
                          <a:spcPts val="0"/>
                        </a:spcAft>
                        <a:buClr>
                          <a:srgbClr val="000000"/>
                        </a:buClr>
                        <a:buSzPts val="1800"/>
                        <a:buFont typeface="Arial"/>
                        <a:buNone/>
                      </a:pPr>
                      <a:r>
                        <a:rPr lang="es" sz="2400" u="none" cap="none" strike="noStrike">
                          <a:solidFill>
                            <a:srgbClr val="CCCCCC"/>
                          </a:solidFill>
                          <a:latin typeface="Didact Gothic"/>
                          <a:ea typeface="Didact Gothic"/>
                          <a:cs typeface="Didact Gothic"/>
                          <a:sym typeface="Didact Gothic"/>
                        </a:rPr>
                        <a:t>&lt;!DOCTYPE html&gt;</a:t>
                      </a:r>
                      <a:endParaRPr sz="2400" u="none" cap="none" strike="noStrike">
                        <a:solidFill>
                          <a:srgbClr val="CC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667" name="Google Shape;667;p78"/>
          <p:cNvSpPr txBox="1"/>
          <p:nvPr/>
        </p:nvSpPr>
        <p:spPr>
          <a:xfrm>
            <a:off x="473350" y="4591600"/>
            <a:ext cx="8141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solidFill>
                  <a:schemeClr val="lt1"/>
                </a:solidFill>
                <a:latin typeface="DM Sans"/>
                <a:ea typeface="DM Sans"/>
                <a:cs typeface="DM Sans"/>
                <a:sym typeface="DM Sans"/>
              </a:rPr>
              <a:t>Tips: </a:t>
            </a:r>
            <a:r>
              <a:rPr lang="es" sz="1700" u="sng">
                <a:solidFill>
                  <a:schemeClr val="accent5"/>
                </a:solidFill>
                <a:latin typeface="DM Sans"/>
                <a:ea typeface="DM Sans"/>
                <a:cs typeface="DM Sans"/>
                <a:sym typeface="DM Sans"/>
                <a:hlinkClick r:id="rId3">
                  <a:extLst>
                    <a:ext uri="{A12FA001-AC4F-418D-AE19-62706E023703}">
                      <ahyp:hlinkClr val="tx"/>
                    </a:ext>
                  </a:extLst>
                </a:hlinkClick>
              </a:rPr>
              <a:t>https://www.w3.org/QA/Tips/Doctype.html.es</a:t>
            </a:r>
            <a:endParaRPr sz="1700">
              <a:solidFill>
                <a:schemeClr val="accent5"/>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79"/>
          <p:cNvPicPr preferRelativeResize="0"/>
          <p:nvPr/>
        </p:nvPicPr>
        <p:blipFill rotWithShape="1">
          <a:blip r:embed="rId3">
            <a:alphaModFix/>
          </a:blip>
          <a:srcRect b="0" l="0" r="0" t="0"/>
          <a:stretch/>
        </p:blipFill>
        <p:spPr>
          <a:xfrm>
            <a:off x="1025575" y="533250"/>
            <a:ext cx="6903100" cy="4077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etiquetas: grupo general</a:t>
            </a:r>
            <a:endParaRPr b="1" sz="4000">
              <a:solidFill>
                <a:schemeClr val="dk1"/>
              </a:solidFill>
              <a:latin typeface="DM Sans"/>
              <a:ea typeface="DM Sans"/>
              <a:cs typeface="DM Sans"/>
              <a:sym typeface="DM Sans"/>
            </a:endParaRPr>
          </a:p>
        </p:txBody>
      </p:sp>
      <p:sp>
        <p:nvSpPr>
          <p:cNvPr id="678" name="Google Shape;678;p80"/>
          <p:cNvSpPr txBox="1"/>
          <p:nvPr/>
        </p:nvSpPr>
        <p:spPr>
          <a:xfrm>
            <a:off x="3119700" y="2738100"/>
            <a:ext cx="5548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son aquellos que, sin ser modificados por CSS, ocupan el 100% del ancho del contenedor, y se mostrarán uno abajo del otro.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sólo ocupan el ancho que diga el contenido, y se verán uno al lado del otro. </a:t>
            </a:r>
            <a:endParaRPr sz="1350">
              <a:latin typeface="DM Sans"/>
              <a:ea typeface="DM Sans"/>
              <a:cs typeface="DM Sans"/>
              <a:sym typeface="DM Sans"/>
            </a:endParaRPr>
          </a:p>
        </p:txBody>
      </p:sp>
      <p:sp>
        <p:nvSpPr>
          <p:cNvPr id="679" name="Google Shape;679;p80"/>
          <p:cNvSpPr/>
          <p:nvPr/>
        </p:nvSpPr>
        <p:spPr>
          <a:xfrm>
            <a:off x="475500" y="2738100"/>
            <a:ext cx="2644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00">
                <a:solidFill>
                  <a:srgbClr val="000000"/>
                </a:solidFill>
                <a:latin typeface="DM Sans"/>
                <a:ea typeface="DM Sans"/>
                <a:cs typeface="DM Sans"/>
                <a:sym typeface="DM Sans"/>
              </a:rPr>
              <a:t>Elementos de bloque</a:t>
            </a:r>
            <a:endParaRPr sz="1500">
              <a:latin typeface="DM Sans"/>
              <a:ea typeface="DM Sans"/>
              <a:cs typeface="DM Sans"/>
              <a:sym typeface="DM Sans"/>
            </a:endParaRPr>
          </a:p>
        </p:txBody>
      </p:sp>
      <p:sp>
        <p:nvSpPr>
          <p:cNvPr id="680" name="Google Shape;680;p80"/>
          <p:cNvSpPr/>
          <p:nvPr/>
        </p:nvSpPr>
        <p:spPr>
          <a:xfrm>
            <a:off x="475500" y="4143450"/>
            <a:ext cx="2644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rgbClr val="000000"/>
              </a:buClr>
              <a:buSzPts val="1800"/>
              <a:buFont typeface="Arial"/>
              <a:buNone/>
            </a:pPr>
            <a:r>
              <a:rPr b="1" lang="es" sz="1500">
                <a:solidFill>
                  <a:srgbClr val="000000"/>
                </a:solidFill>
                <a:latin typeface="DM Sans"/>
                <a:ea typeface="DM Sans"/>
                <a:cs typeface="DM Sans"/>
                <a:sym typeface="DM Sans"/>
              </a:rPr>
              <a:t>Elementos de línea</a:t>
            </a:r>
            <a:endParaRPr sz="1500">
              <a:latin typeface="DM Sans"/>
              <a:ea typeface="DM Sans"/>
              <a:cs typeface="DM Sans"/>
              <a:sym typeface="DM Sans"/>
            </a:endParaRPr>
          </a:p>
        </p:txBody>
      </p:sp>
      <p:sp>
        <p:nvSpPr>
          <p:cNvPr id="681" name="Google Shape;681;p80"/>
          <p:cNvSpPr txBox="1"/>
          <p:nvPr/>
        </p:nvSpPr>
        <p:spPr>
          <a:xfrm>
            <a:off x="475500" y="1988725"/>
            <a:ext cx="6756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Todas las etiquetas que van dentro del </a:t>
            </a:r>
            <a:r>
              <a:rPr b="1" lang="es" sz="1350">
                <a:solidFill>
                  <a:schemeClr val="dk1"/>
                </a:solidFill>
                <a:latin typeface="DM Sans"/>
                <a:ea typeface="DM Sans"/>
                <a:cs typeface="DM Sans"/>
                <a:sym typeface="DM Sans"/>
              </a:rPr>
              <a:t>&lt;body&gt;&lt;/body&gt;</a:t>
            </a:r>
            <a:r>
              <a:rPr lang="es" sz="1350">
                <a:solidFill>
                  <a:schemeClr val="dk1"/>
                </a:solidFill>
                <a:latin typeface="DM Sans"/>
                <a:ea typeface="DM Sans"/>
                <a:cs typeface="DM Sans"/>
                <a:sym typeface="DM Sans"/>
              </a:rPr>
              <a:t> se dividen en dos grupos: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etiquetas: contenedores</a:t>
            </a:r>
            <a:endParaRPr b="1" sz="4000">
              <a:solidFill>
                <a:schemeClr val="dk1"/>
              </a:solidFill>
              <a:latin typeface="DM Sans"/>
              <a:ea typeface="DM Sans"/>
              <a:cs typeface="DM Sans"/>
              <a:sym typeface="DM Sans"/>
            </a:endParaRPr>
          </a:p>
        </p:txBody>
      </p:sp>
      <p:sp>
        <p:nvSpPr>
          <p:cNvPr id="687" name="Google Shape;687;p81"/>
          <p:cNvSpPr txBox="1"/>
          <p:nvPr/>
        </p:nvSpPr>
        <p:spPr>
          <a:xfrm>
            <a:off x="695200" y="2095425"/>
            <a:ext cx="7697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Tenemos una forma de organizar mejor nuestro html.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eso, debemos pensar en que nuestro contenido (textos e imágenes) tienen que estar contenidos en un contenedor.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highlight>
                  <a:schemeClr val="accent6"/>
                </a:highlight>
                <a:latin typeface="DM Sans"/>
                <a:ea typeface="DM Sans"/>
                <a:cs typeface="DM Sans"/>
                <a:sym typeface="DM Sans"/>
              </a:rPr>
              <a:t>     Es por eso que tenemos el contenedor por excelencia que es el div y su hermano, el span.</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a:t>
            </a:r>
            <a:r>
              <a:rPr b="1" lang="es" sz="1350">
                <a:latin typeface="DM Sans"/>
                <a:ea typeface="DM Sans"/>
                <a:cs typeface="DM Sans"/>
                <a:sym typeface="DM Sans"/>
              </a:rPr>
              <a:t> div</a:t>
            </a:r>
            <a:r>
              <a:rPr lang="es" sz="1350">
                <a:latin typeface="DM Sans"/>
                <a:ea typeface="DM Sans"/>
                <a:cs typeface="DM Sans"/>
                <a:sym typeface="DM Sans"/>
              </a:rPr>
              <a:t> es un contenedor</a:t>
            </a:r>
            <a:r>
              <a:rPr b="1" lang="es" sz="1350">
                <a:latin typeface="DM Sans"/>
                <a:ea typeface="DM Sans"/>
                <a:cs typeface="DM Sans"/>
                <a:sym typeface="DM Sans"/>
              </a:rPr>
              <a:t> en bloque</a:t>
            </a:r>
            <a:r>
              <a:rPr lang="es" sz="1350">
                <a:latin typeface="DM Sans"/>
                <a:ea typeface="DM Sans"/>
                <a:cs typeface="DM Sans"/>
                <a:sym typeface="DM Sans"/>
              </a:rPr>
              <a:t> mientras que el </a:t>
            </a:r>
            <a:r>
              <a:rPr b="1" lang="es" sz="1350">
                <a:latin typeface="DM Sans"/>
                <a:ea typeface="DM Sans"/>
                <a:cs typeface="DM Sans"/>
                <a:sym typeface="DM Sans"/>
              </a:rPr>
              <a:t>span </a:t>
            </a:r>
            <a:r>
              <a:rPr lang="es" sz="1350">
                <a:latin typeface="DM Sans"/>
                <a:ea typeface="DM Sans"/>
                <a:cs typeface="DM Sans"/>
                <a:sym typeface="DM Sans"/>
              </a:rPr>
              <a:t>es un contenedor</a:t>
            </a:r>
            <a:r>
              <a:rPr b="1" lang="es" sz="1350">
                <a:latin typeface="DM Sans"/>
                <a:ea typeface="DM Sans"/>
                <a:cs typeface="DM Sans"/>
                <a:sym typeface="DM Sans"/>
              </a:rPr>
              <a:t> en línea</a:t>
            </a:r>
            <a:r>
              <a:rPr lang="es" sz="1350">
                <a:latin typeface="DM Sans"/>
                <a:ea typeface="DM Sans"/>
                <a:cs typeface="DM Sans"/>
                <a:sym typeface="DM Sans"/>
              </a:rPr>
              <a:t> muy útil para el trabajo con textos.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88" name="Google Shape;688;p81"/>
          <p:cNvSpPr/>
          <p:nvPr/>
        </p:nvSpPr>
        <p:spPr>
          <a:xfrm>
            <a:off x="475500" y="2837525"/>
            <a:ext cx="467700" cy="467100"/>
          </a:xfrm>
          <a:prstGeom prst="ellipse">
            <a:avLst/>
          </a:prstGeom>
          <a:solidFill>
            <a:srgbClr val="FFFFFF"/>
          </a:solidFill>
          <a:ln cap="flat" cmpd="sng" w="1905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etiquetas: contenedores</a:t>
            </a:r>
            <a:endParaRPr b="1" sz="4000">
              <a:solidFill>
                <a:schemeClr val="dk1"/>
              </a:solidFill>
              <a:latin typeface="DM Sans"/>
              <a:ea typeface="DM Sans"/>
              <a:cs typeface="DM Sans"/>
              <a:sym typeface="DM Sans"/>
            </a:endParaRPr>
          </a:p>
        </p:txBody>
      </p:sp>
      <p:sp>
        <p:nvSpPr>
          <p:cNvPr id="694" name="Google Shape;694;p82"/>
          <p:cNvSpPr txBox="1"/>
          <p:nvPr/>
        </p:nvSpPr>
        <p:spPr>
          <a:xfrm>
            <a:off x="676850" y="2555825"/>
            <a:ext cx="4170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 En el ejemplo se puede ver el uso de comentarios y el uso de un </a:t>
            </a:r>
            <a:r>
              <a:rPr b="1" lang="es" sz="1350">
                <a:latin typeface="DM Sans"/>
                <a:ea typeface="DM Sans"/>
                <a:cs typeface="DM Sans"/>
                <a:sym typeface="DM Sans"/>
              </a:rPr>
              <a:t>contenedor div</a:t>
            </a:r>
            <a:r>
              <a:rPr lang="es" sz="1350">
                <a:latin typeface="DM Sans"/>
                <a:ea typeface="DM Sans"/>
                <a:cs typeface="DM Sans"/>
                <a:sym typeface="DM Sans"/>
              </a:rPr>
              <a:t> para trabajar el </a:t>
            </a:r>
            <a:r>
              <a:rPr b="1" lang="es" sz="1350">
                <a:latin typeface="DM Sans"/>
                <a:ea typeface="DM Sans"/>
                <a:cs typeface="DM Sans"/>
                <a:sym typeface="DM Sans"/>
              </a:rPr>
              <a:t>contenido h2</a:t>
            </a:r>
            <a:r>
              <a:rPr lang="es" sz="1350">
                <a:latin typeface="DM Sans"/>
                <a:ea typeface="DM Sans"/>
                <a:cs typeface="DM Sans"/>
                <a:sym typeface="DM Sans"/>
              </a:rPr>
              <a:t> </a:t>
            </a:r>
            <a:endParaRPr sz="1350">
              <a:latin typeface="DM Sans"/>
              <a:ea typeface="DM Sans"/>
              <a:cs typeface="DM Sans"/>
              <a:sym typeface="DM Sans"/>
            </a:endParaRPr>
          </a:p>
        </p:txBody>
      </p:sp>
      <p:graphicFrame>
        <p:nvGraphicFramePr>
          <p:cNvPr id="695" name="Google Shape;695;p82"/>
          <p:cNvGraphicFramePr/>
          <p:nvPr/>
        </p:nvGraphicFramePr>
        <p:xfrm>
          <a:off x="5015400" y="1936300"/>
          <a:ext cx="3000000" cy="3000000"/>
        </p:xfrm>
        <a:graphic>
          <a:graphicData uri="http://schemas.openxmlformats.org/drawingml/2006/table">
            <a:tbl>
              <a:tblPr>
                <a:noFill/>
                <a:tableStyleId>{70A95B9D-614F-445E-9F3A-D24018F3AAAB}</a:tableStyleId>
              </a:tblPr>
              <a:tblGrid>
                <a:gridCol w="3653100"/>
              </a:tblGrid>
              <a:tr h="2047250">
                <a:tc>
                  <a:txBody>
                    <a:bodyPr/>
                    <a:lstStyle/>
                    <a:p>
                      <a:pPr indent="0" lvl="0" marL="0" rtl="0" algn="l">
                        <a:spcBef>
                          <a:spcPts val="0"/>
                        </a:spcBef>
                        <a:spcAft>
                          <a:spcPts val="0"/>
                        </a:spcAft>
                        <a:buClr>
                          <a:srgbClr val="000000"/>
                        </a:buClr>
                        <a:buSzPts val="1800"/>
                        <a:buFont typeface="Arial"/>
                        <a:buNone/>
                      </a:pPr>
                      <a:r>
                        <a:rPr lang="es" sz="1800">
                          <a:solidFill>
                            <a:srgbClr val="D9D9D9"/>
                          </a:solidFill>
                          <a:latin typeface="Didact Gothic"/>
                          <a:ea typeface="Didact Gothic"/>
                          <a:cs typeface="Didact Gothic"/>
                          <a:sym typeface="Didact Gothic"/>
                        </a:rPr>
                        <a:t>&lt;!-- apertura contenedor padre --&gt;</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div</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a:t>
                      </a:r>
                      <a:r>
                        <a:rPr lang="es" sz="1800">
                          <a:solidFill>
                            <a:srgbClr val="F4CCCC"/>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h2</a:t>
                      </a:r>
                      <a:r>
                        <a:rPr lang="es" sz="1800">
                          <a:solidFill>
                            <a:srgbClr val="F4CCCC"/>
                          </a:solidFill>
                          <a:latin typeface="Didact Gothic"/>
                          <a:ea typeface="Didact Gothic"/>
                          <a:cs typeface="Didact Gothic"/>
                          <a:sym typeface="Didact Gothic"/>
                        </a:rPr>
                        <a:t>&gt; </a:t>
                      </a:r>
                      <a:r>
                        <a:rPr lang="es" sz="1800">
                          <a:solidFill>
                            <a:srgbClr val="D9D9D9"/>
                          </a:solidFill>
                          <a:latin typeface="Didact Gothic"/>
                          <a:ea typeface="Didact Gothic"/>
                          <a:cs typeface="Didact Gothic"/>
                          <a:sym typeface="Didact Gothic"/>
                        </a:rPr>
                        <a:t>Hola planeta </a:t>
                      </a:r>
                      <a:r>
                        <a:rPr lang="es" sz="1800">
                          <a:solidFill>
                            <a:srgbClr val="F4CCCC"/>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/h2</a:t>
                      </a:r>
                      <a:r>
                        <a:rPr lang="es" sz="1800">
                          <a:solidFill>
                            <a:srgbClr val="F4CCCC"/>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t>
                      </a:r>
                      <a:r>
                        <a:rPr lang="es" sz="1800">
                          <a:solidFill>
                            <a:srgbClr val="E06666"/>
                          </a:solidFill>
                          <a:latin typeface="Didact Gothic"/>
                          <a:ea typeface="Didact Gothic"/>
                          <a:cs typeface="Didact Gothic"/>
                          <a:sym typeface="Didact Gothic"/>
                        </a:rPr>
                        <a:t>div</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rtl="0" algn="l">
                        <a:spcBef>
                          <a:spcPts val="0"/>
                        </a:spcBef>
                        <a:spcAft>
                          <a:spcPts val="0"/>
                        </a:spcAft>
                        <a:buClr>
                          <a:srgbClr val="000000"/>
                        </a:buClr>
                        <a:buSzPts val="1800"/>
                        <a:buFont typeface="Arial"/>
                        <a:buNone/>
                      </a:pPr>
                      <a:r>
                        <a:rPr lang="es" sz="1800">
                          <a:solidFill>
                            <a:srgbClr val="D9D9D9"/>
                          </a:solidFill>
                          <a:latin typeface="Didact Gothic"/>
                          <a:ea typeface="Didact Gothic"/>
                          <a:cs typeface="Didact Gothic"/>
                          <a:sym typeface="Didact Gothic"/>
                        </a:rPr>
                        <a:t>&lt;!-- cierre contenedor padre --&gt;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3"/>
          <p:cNvSpPr txBox="1"/>
          <p:nvPr/>
        </p:nvSpPr>
        <p:spPr>
          <a:xfrm>
            <a:off x="3626250" y="826425"/>
            <a:ext cx="5128200" cy="2498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100"/>
              </a:spcBef>
              <a:spcAft>
                <a:spcPts val="0"/>
              </a:spcAft>
              <a:buClr>
                <a:srgbClr val="000000"/>
              </a:buClr>
              <a:buSzPts val="2200"/>
              <a:buFont typeface="Arial"/>
              <a:buNone/>
            </a:pPr>
            <a:r>
              <a:rPr b="1" lang="es" sz="1350">
                <a:latin typeface="DM Sans"/>
                <a:ea typeface="DM Sans"/>
                <a:cs typeface="DM Sans"/>
                <a:sym typeface="DM Sans"/>
              </a:rPr>
              <a:t>&lt;h1&gt; a &lt;h6&gt; de bloque: un encabezado es, semánticamente hablando, el texto que encabeza o titula el contenido que sigue. Se puede tratar de un artículo, un texto o una sección del documento que estamos viendo. </a:t>
            </a:r>
            <a:endParaRPr b="1" sz="1350">
              <a:latin typeface="DM Sans"/>
              <a:ea typeface="DM Sans"/>
              <a:cs typeface="DM Sans"/>
              <a:sym typeface="DM Sans"/>
            </a:endParaRPr>
          </a:p>
          <a:p>
            <a:pPr indent="0" lvl="0" marL="0" rtl="0" algn="l">
              <a:lnSpc>
                <a:spcPct val="115000"/>
              </a:lnSpc>
              <a:spcBef>
                <a:spcPts val="1100"/>
              </a:spcBef>
              <a:spcAft>
                <a:spcPts val="1600"/>
              </a:spcAft>
              <a:buNone/>
            </a:pPr>
            <a:r>
              <a:t/>
            </a:r>
            <a:endParaRPr sz="1800">
              <a:solidFill>
                <a:srgbClr val="595959"/>
              </a:solidFill>
            </a:endParaRPr>
          </a:p>
        </p:txBody>
      </p:sp>
      <p:graphicFrame>
        <p:nvGraphicFramePr>
          <p:cNvPr id="701" name="Google Shape;701;p83"/>
          <p:cNvGraphicFramePr/>
          <p:nvPr/>
        </p:nvGraphicFramePr>
        <p:xfrm>
          <a:off x="527075" y="1106500"/>
          <a:ext cx="3000000" cy="3000000"/>
        </p:xfrm>
        <a:graphic>
          <a:graphicData uri="http://schemas.openxmlformats.org/drawingml/2006/table">
            <a:tbl>
              <a:tblPr>
                <a:noFill/>
                <a:tableStyleId>{70A95B9D-614F-445E-9F3A-D24018F3AAAB}</a:tableStyleId>
              </a:tblPr>
              <a:tblGrid>
                <a:gridCol w="2791075"/>
              </a:tblGrid>
              <a:tr h="3302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Elemento de Bloque</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      </a:t>
                      </a:r>
                      <a:r>
                        <a:rPr lang="es" sz="1800" u="none" cap="none" strike="noStrike">
                          <a:solidFill>
                            <a:srgbClr val="FFFFFF"/>
                          </a:solidFill>
                          <a:latin typeface="Didact Gothic"/>
                          <a:ea typeface="Didact Gothic"/>
                          <a:cs typeface="Didact Gothic"/>
                          <a:sym typeface="Didact Gothic"/>
                        </a:rPr>
                        <a:t> Elemento de Bloque</a:t>
                      </a:r>
                      <a:endParaRPr sz="18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702" name="Google Shape;702;p83"/>
          <p:cNvSpPr txBox="1"/>
          <p:nvPr/>
        </p:nvSpPr>
        <p:spPr>
          <a:xfrm>
            <a:off x="1222650" y="3444100"/>
            <a:ext cx="6698700" cy="1147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100"/>
              </a:spcBef>
              <a:spcAft>
                <a:spcPts val="0"/>
              </a:spcAft>
              <a:buClr>
                <a:srgbClr val="000000"/>
              </a:buClr>
              <a:buSzPts val="2200"/>
              <a:buFont typeface="Arial"/>
              <a:buNone/>
            </a:pPr>
            <a:r>
              <a:rPr b="1" i="0" lang="es" sz="1350" u="none" cap="none" strike="noStrike">
                <a:solidFill>
                  <a:srgbClr val="000000"/>
                </a:solidFill>
                <a:latin typeface="DM Sans"/>
                <a:ea typeface="DM Sans"/>
                <a:cs typeface="DM Sans"/>
                <a:sym typeface="DM Sans"/>
              </a:rPr>
              <a:t>Existen 6 niveles: del &lt;h1&gt;&lt;/h1&gt; al &lt;h6&gt;&lt;/h6&gt;</a:t>
            </a:r>
            <a:endParaRPr b="1"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110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Esta jerarquía se debe respetar </a:t>
            </a:r>
            <a:r>
              <a:rPr b="1" i="0" lang="es" sz="1350" u="none" cap="none" strike="noStrike">
                <a:solidFill>
                  <a:srgbClr val="000000"/>
                </a:solidFill>
                <a:latin typeface="DM Sans"/>
                <a:ea typeface="DM Sans"/>
                <a:cs typeface="DM Sans"/>
                <a:sym typeface="DM Sans"/>
              </a:rPr>
              <a:t>en cada documento HTML</a:t>
            </a:r>
            <a:r>
              <a:rPr i="0" lang="es" sz="1350" u="none" cap="none" strike="noStrike">
                <a:solidFill>
                  <a:srgbClr val="000000"/>
                </a:solidFill>
                <a:latin typeface="DM Sans"/>
                <a:ea typeface="DM Sans"/>
                <a:cs typeface="DM Sans"/>
                <a:sym typeface="DM Sans"/>
              </a:rPr>
              <a:t> que forme parte del sitio web.</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1"/>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1"/>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91" name="Google Shape;91;p21"/>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Convivencia</a:t>
            </a:r>
            <a:endParaRPr b="1" sz="4000">
              <a:solidFill>
                <a:schemeClr val="dk1"/>
              </a:solidFill>
              <a:latin typeface="DM Sans"/>
              <a:ea typeface="DM Sans"/>
              <a:cs typeface="DM Sans"/>
              <a:sym typeface="DM Sans"/>
            </a:endParaRPr>
          </a:p>
        </p:txBody>
      </p:sp>
      <p:sp>
        <p:nvSpPr>
          <p:cNvPr id="92" name="Google Shape;92;p21"/>
          <p:cNvSpPr txBox="1"/>
          <p:nvPr/>
        </p:nvSpPr>
        <p:spPr>
          <a:xfrm>
            <a:off x="473350" y="1908175"/>
            <a:ext cx="3834600" cy="2260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Conoce aquí nuestro </a:t>
            </a:r>
            <a:r>
              <a:rPr lang="es" sz="1350" u="sng">
                <a:solidFill>
                  <a:srgbClr val="83AEFB"/>
                </a:solidFill>
                <a:latin typeface="DM Sans"/>
                <a:ea typeface="DM Sans"/>
                <a:cs typeface="DM Sans"/>
                <a:sym typeface="DM Sans"/>
                <a:hlinkClick r:id="rId3">
                  <a:extLst>
                    <a:ext uri="{A12FA001-AC4F-418D-AE19-62706E023703}">
                      <ahyp:hlinkClr val="tx"/>
                    </a:ext>
                  </a:extLst>
                </a:hlinkClick>
              </a:rPr>
              <a:t>código de conducta</a:t>
            </a:r>
            <a:r>
              <a:rPr lang="es" sz="1350">
                <a:solidFill>
                  <a:schemeClr val="dk1"/>
                </a:solidFill>
                <a:latin typeface="DM Sans"/>
                <a:ea typeface="DM Sans"/>
                <a:cs typeface="DM Sans"/>
                <a:sym typeface="DM Sans"/>
              </a:rPr>
              <a:t> y ayúdanos a generar un ambiente de clases súper ameno.</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Durante las clases, emplea los medios de comunicación oficiales para canalizar tus dudas, consultas y/o comentarios: </a:t>
            </a:r>
            <a:r>
              <a:rPr b="1" lang="es" sz="1350">
                <a:solidFill>
                  <a:schemeClr val="dk1"/>
                </a:solidFill>
                <a:latin typeface="DM Sans"/>
                <a:ea typeface="DM Sans"/>
                <a:cs typeface="DM Sans"/>
                <a:sym typeface="DM Sans"/>
              </a:rPr>
              <a:t>chat Zoom público y privado, </a:t>
            </a:r>
            <a:r>
              <a:rPr b="1" lang="es" sz="1350">
                <a:solidFill>
                  <a:schemeClr val="dk1"/>
                </a:solidFill>
                <a:latin typeface="DM Sans"/>
                <a:ea typeface="DM Sans"/>
                <a:cs typeface="DM Sans"/>
                <a:sym typeface="DM Sans"/>
              </a:rPr>
              <a:t>y por el chat de la plataforma.</a:t>
            </a:r>
            <a:endParaRPr b="1" sz="1350">
              <a:latin typeface="DM Sans"/>
              <a:ea typeface="DM Sans"/>
              <a:cs typeface="DM Sans"/>
              <a:sym typeface="DM Sans"/>
            </a:endParaRPr>
          </a:p>
        </p:txBody>
      </p:sp>
      <p:sp>
        <p:nvSpPr>
          <p:cNvPr id="93" name="Google Shape;93;p21"/>
          <p:cNvSpPr txBox="1"/>
          <p:nvPr/>
        </p:nvSpPr>
        <p:spPr>
          <a:xfrm>
            <a:off x="4527575"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Ten en cuenta </a:t>
            </a:r>
            <a:r>
              <a:rPr lang="es" sz="1350" u="sng">
                <a:solidFill>
                  <a:schemeClr val="hlink"/>
                </a:solidFill>
                <a:latin typeface="DM Sans"/>
                <a:ea typeface="DM Sans"/>
                <a:cs typeface="DM Sans"/>
                <a:sym typeface="DM Sans"/>
                <a:hlinkClick r:id="rId4"/>
              </a:rPr>
              <a:t>las normas del </a:t>
            </a:r>
            <a:r>
              <a:rPr lang="es" sz="1350" u="sng">
                <a:solidFill>
                  <a:schemeClr val="hlink"/>
                </a:solidFill>
                <a:latin typeface="DM Sans"/>
                <a:ea typeface="DM Sans"/>
                <a:cs typeface="DM Sans"/>
                <a:sym typeface="DM Sans"/>
                <a:hlinkClick r:id="rId5"/>
              </a:rPr>
              <a:t>buen hablante y del buen oyente</a:t>
            </a:r>
            <a:r>
              <a:rPr lang="es" sz="1350">
                <a:solidFill>
                  <a:schemeClr val="dk1"/>
                </a:solidFill>
                <a:latin typeface="DM Sans"/>
                <a:ea typeface="DM Sans"/>
                <a:cs typeface="DM Sans"/>
                <a:sym typeface="DM Sans"/>
              </a:rPr>
              <a:t>, que nunca están de más. </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Verifica el estado de</a:t>
            </a:r>
            <a:r>
              <a:rPr b="1" lang="es" sz="1350">
                <a:solidFill>
                  <a:schemeClr val="dk1"/>
                </a:solidFill>
                <a:latin typeface="DM Sans"/>
                <a:ea typeface="DM Sans"/>
                <a:cs typeface="DM Sans"/>
                <a:sym typeface="DM Sans"/>
              </a:rPr>
              <a:t> la cámara y/o el micrófono</a:t>
            </a:r>
            <a:r>
              <a:rPr lang="es" sz="1350">
                <a:solidFill>
                  <a:schemeClr val="dk1"/>
                </a:solidFill>
                <a:latin typeface="DM Sans"/>
                <a:ea typeface="DM Sans"/>
                <a:cs typeface="DM Sans"/>
                <a:sym typeface="DM Sans"/>
              </a:rPr>
              <a:t> (on/off) de manera que esto no afecte la dinámica de la clase. </a:t>
            </a:r>
            <a:endParaRPr sz="1350">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graphicFrame>
        <p:nvGraphicFramePr>
          <p:cNvPr id="707" name="Google Shape;707;p84"/>
          <p:cNvGraphicFramePr/>
          <p:nvPr/>
        </p:nvGraphicFramePr>
        <p:xfrm>
          <a:off x="1345650" y="384425"/>
          <a:ext cx="3000000" cy="3000000"/>
        </p:xfrm>
        <a:graphic>
          <a:graphicData uri="http://schemas.openxmlformats.org/drawingml/2006/table">
            <a:tbl>
              <a:tblPr>
                <a:noFill/>
                <a:tableStyleId>{70A95B9D-614F-445E-9F3A-D24018F3AAAB}</a:tableStyleId>
              </a:tblPr>
              <a:tblGrid>
                <a:gridCol w="6691250"/>
              </a:tblGrid>
              <a:tr h="399102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 REINO ANIMAL &lt;/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 Vertebrados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Mamiferos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Bipedos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Cuadrúpedos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Aves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Voladoras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No voladoras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Reptiles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Peces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Anfibios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Invertebrados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Insectos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Voladores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No Voladores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Etiquetas HTML:</a:t>
            </a:r>
            <a:endParaRPr b="1" sz="4000">
              <a:solidFill>
                <a:schemeClr val="dk1"/>
              </a:solidFill>
              <a:latin typeface="DM Sans"/>
              <a:ea typeface="DM Sans"/>
              <a:cs typeface="DM Sans"/>
              <a:sym typeface="DM Sans"/>
            </a:endParaRPr>
          </a:p>
        </p:txBody>
      </p:sp>
      <p:sp>
        <p:nvSpPr>
          <p:cNvPr id="713" name="Google Shape;713;p85"/>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&lt;p&gt;&lt;/p&gt;</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&lt;br/&gt; (de bloque)</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&lt;em&gt; (de línea)</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&lt;strong&gt; (de línea)</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&lt;div&gt; (de bloque)</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&lt;span&gt; (de línea)</a:t>
            </a:r>
            <a:endParaRPr b="1" sz="1350">
              <a:latin typeface="DM Sans"/>
              <a:ea typeface="DM Sans"/>
              <a:cs typeface="DM Sans"/>
              <a:sym typeface="DM Sans"/>
            </a:endParaRPr>
          </a:p>
        </p:txBody>
      </p:sp>
      <p:pic>
        <p:nvPicPr>
          <p:cNvPr id="714" name="Google Shape;714;p85"/>
          <p:cNvPicPr preferRelativeResize="0"/>
          <p:nvPr/>
        </p:nvPicPr>
        <p:blipFill rotWithShape="1">
          <a:blip r:embed="rId3">
            <a:alphaModFix/>
          </a:blip>
          <a:srcRect b="0" l="0" r="0" t="0"/>
          <a:stretch/>
        </p:blipFill>
        <p:spPr>
          <a:xfrm>
            <a:off x="654403" y="1536772"/>
            <a:ext cx="3643475" cy="2555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6"/>
          <p:cNvSpPr txBox="1"/>
          <p:nvPr/>
        </p:nvSpPr>
        <p:spPr>
          <a:xfrm>
            <a:off x="475500" y="599000"/>
            <a:ext cx="7886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Utilizaremos todas estas etiquetas en nuestro primer ejemplo de estructura web: </a:t>
            </a:r>
            <a:endParaRPr sz="1350">
              <a:latin typeface="DM Sans"/>
              <a:ea typeface="DM Sans"/>
              <a:cs typeface="DM Sans"/>
              <a:sym typeface="DM Sans"/>
            </a:endParaRPr>
          </a:p>
        </p:txBody>
      </p:sp>
      <p:graphicFrame>
        <p:nvGraphicFramePr>
          <p:cNvPr id="720" name="Google Shape;720;p86"/>
          <p:cNvGraphicFramePr/>
          <p:nvPr/>
        </p:nvGraphicFramePr>
        <p:xfrm>
          <a:off x="406450" y="1060925"/>
          <a:ext cx="3000000" cy="3000000"/>
        </p:xfrm>
        <a:graphic>
          <a:graphicData uri="http://schemas.openxmlformats.org/drawingml/2006/table">
            <a:tbl>
              <a:tblPr>
                <a:noFill/>
                <a:tableStyleId>{70A95B9D-614F-445E-9F3A-D24018F3AAAB}</a:tableStyleId>
              </a:tblPr>
              <a:tblGrid>
                <a:gridCol w="8296150"/>
              </a:tblGrid>
              <a:tr h="31415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&lt;!DOCTYPE html&gt;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html</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head</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meta</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charset</a:t>
                      </a:r>
                      <a:r>
                        <a:rPr lang="es" sz="1800" u="none" cap="none" strike="noStrike">
                          <a:solidFill>
                            <a:srgbClr val="D9D9D9"/>
                          </a:solidFill>
                          <a:latin typeface="Didact Gothic"/>
                          <a:ea typeface="Didact Gothic"/>
                          <a:cs typeface="Didact Gothic"/>
                          <a:sym typeface="Didact Gothic"/>
                        </a:rPr>
                        <a:t>=</a:t>
                      </a:r>
                      <a:r>
                        <a:rPr lang="es" sz="1800" u="none" cap="none" strike="noStrike">
                          <a:solidFill>
                            <a:srgbClr val="93C47D"/>
                          </a:solidFill>
                          <a:latin typeface="Didact Gothic"/>
                          <a:ea typeface="Didact Gothic"/>
                          <a:cs typeface="Didact Gothic"/>
                          <a:sym typeface="Didact Gothic"/>
                        </a:rPr>
                        <a:t>"utf-8"</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title</a:t>
                      </a:r>
                      <a:r>
                        <a:rPr lang="es" sz="1800" u="none" cap="none" strike="noStrike">
                          <a:solidFill>
                            <a:srgbClr val="D9D9D9"/>
                          </a:solidFill>
                          <a:latin typeface="Didact Gothic"/>
                          <a:ea typeface="Didact Gothic"/>
                          <a:cs typeface="Didact Gothic"/>
                          <a:sym typeface="Didact Gothic"/>
                        </a:rPr>
                        <a:t>&gt;Mi primer sitio web&lt;/</a:t>
                      </a:r>
                      <a:r>
                        <a:rPr lang="es" sz="1800" u="none" cap="none" strike="noStrike">
                          <a:solidFill>
                            <a:srgbClr val="E06666"/>
                          </a:solidFill>
                          <a:latin typeface="Didact Gothic"/>
                          <a:ea typeface="Didact Gothic"/>
                          <a:cs typeface="Didact Gothic"/>
                          <a:sym typeface="Didact Gothic"/>
                        </a:rPr>
                        <a:t>title</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head</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body</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&gt;Nombres&lt;/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1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&gt;Mi nombre es:&lt;/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Tu Nombre y Apellido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&gt;El nombre del profesor es:&lt;/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Nombre y apellido del profesor</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body</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html</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HTML5</a:t>
            </a:r>
            <a:endParaRPr b="1" sz="4000">
              <a:solidFill>
                <a:schemeClr val="dk1"/>
              </a:solidFill>
              <a:latin typeface="DM Sans"/>
              <a:ea typeface="DM Sans"/>
              <a:cs typeface="DM Sans"/>
              <a:sym typeface="DM Sans"/>
            </a:endParaRPr>
          </a:p>
        </p:txBody>
      </p:sp>
      <p:sp>
        <p:nvSpPr>
          <p:cNvPr id="726" name="Google Shape;726;p87"/>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HTML5 incorpora </a:t>
            </a:r>
            <a:r>
              <a:rPr b="1" lang="es" sz="1350">
                <a:latin typeface="DM Sans"/>
                <a:ea typeface="DM Sans"/>
                <a:cs typeface="DM Sans"/>
                <a:sym typeface="DM Sans"/>
              </a:rPr>
              <a:t>etiquetas semánticas</a:t>
            </a:r>
            <a:r>
              <a:rPr lang="es" sz="1350">
                <a:latin typeface="DM Sans"/>
                <a:ea typeface="DM Sans"/>
                <a:cs typeface="DM Sans"/>
                <a:sym typeface="DM Sans"/>
              </a:rPr>
              <a:t> que no sólo generan estructura, sino que también definen su contenido.</a:t>
            </a:r>
            <a:endParaRPr sz="1350">
              <a:latin typeface="DM Sans"/>
              <a:ea typeface="DM Sans"/>
              <a:cs typeface="DM Sans"/>
              <a:sym typeface="DM Sans"/>
            </a:endParaRPr>
          </a:p>
        </p:txBody>
      </p:sp>
      <p:grpSp>
        <p:nvGrpSpPr>
          <p:cNvPr id="727" name="Google Shape;727;p87"/>
          <p:cNvGrpSpPr/>
          <p:nvPr/>
        </p:nvGrpSpPr>
        <p:grpSpPr>
          <a:xfrm>
            <a:off x="4698000" y="796725"/>
            <a:ext cx="4134300" cy="3613375"/>
            <a:chOff x="4698000" y="796725"/>
            <a:chExt cx="4134300" cy="3613375"/>
          </a:xfrm>
        </p:grpSpPr>
        <p:sp>
          <p:nvSpPr>
            <p:cNvPr id="728" name="Google Shape;728;p87"/>
            <p:cNvSpPr/>
            <p:nvPr/>
          </p:nvSpPr>
          <p:spPr>
            <a:xfrm>
              <a:off x="4698125" y="796725"/>
              <a:ext cx="4066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&lt;header&gt; &lt;/header&gt;</a:t>
              </a:r>
              <a:endParaRPr/>
            </a:p>
          </p:txBody>
        </p:sp>
        <p:sp>
          <p:nvSpPr>
            <p:cNvPr id="729" name="Google Shape;729;p87"/>
            <p:cNvSpPr/>
            <p:nvPr/>
          </p:nvSpPr>
          <p:spPr>
            <a:xfrm>
              <a:off x="4698000" y="1173000"/>
              <a:ext cx="4066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&lt;nav&gt; &lt;/nav&gt;</a:t>
              </a:r>
              <a:endParaRPr/>
            </a:p>
          </p:txBody>
        </p:sp>
        <p:sp>
          <p:nvSpPr>
            <p:cNvPr id="730" name="Google Shape;730;p87"/>
            <p:cNvSpPr/>
            <p:nvPr/>
          </p:nvSpPr>
          <p:spPr>
            <a:xfrm>
              <a:off x="4698000" y="1524650"/>
              <a:ext cx="2097600" cy="25338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&lt;section&gt;</a:t>
              </a:r>
              <a:endParaRPr b="1" sz="1800">
                <a:solidFill>
                  <a:srgbClr val="000000"/>
                </a:solidFill>
                <a:latin typeface="Helvetica Neue"/>
                <a:ea typeface="Helvetica Neue"/>
                <a:cs typeface="Helvetica Neue"/>
                <a:sym typeface="Helvetica Neue"/>
              </a:endParaRPr>
            </a:p>
            <a:p>
              <a:pPr indent="45720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&lt;article&gt; </a:t>
              </a:r>
              <a:endParaRPr b="1" sz="1800">
                <a:solidFill>
                  <a:srgbClr val="000000"/>
                </a:solidFill>
                <a:latin typeface="Helvetica Neue"/>
                <a:ea typeface="Helvetica Neue"/>
                <a:cs typeface="Helvetica Neue"/>
                <a:sym typeface="Helvetica Neue"/>
              </a:endParaRPr>
            </a:p>
            <a:p>
              <a:pPr indent="45720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&lt;/article&gt; </a:t>
              </a:r>
              <a:endParaRPr b="1" sz="1800">
                <a:solidFill>
                  <a:srgbClr val="000000"/>
                </a:solidFill>
                <a:latin typeface="Helvetica Neue"/>
                <a:ea typeface="Helvetica Neue"/>
                <a:cs typeface="Helvetica Neue"/>
                <a:sym typeface="Helvetica Neue"/>
              </a:endParaRPr>
            </a:p>
            <a:p>
              <a:pPr indent="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&lt;/section&gt;</a:t>
              </a:r>
              <a:endParaRPr/>
            </a:p>
          </p:txBody>
        </p:sp>
        <p:sp>
          <p:nvSpPr>
            <p:cNvPr id="731" name="Google Shape;731;p87"/>
            <p:cNvSpPr/>
            <p:nvPr/>
          </p:nvSpPr>
          <p:spPr>
            <a:xfrm>
              <a:off x="6996875" y="1524650"/>
              <a:ext cx="1835400" cy="25338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&lt;aside&gt;</a:t>
              </a:r>
              <a:endParaRPr b="1" sz="1800">
                <a:solidFill>
                  <a:srgbClr val="000000"/>
                </a:solidFill>
                <a:latin typeface="Helvetica Neue"/>
                <a:ea typeface="Helvetica Neue"/>
                <a:cs typeface="Helvetica Neue"/>
                <a:sym typeface="Helvetica Neue"/>
              </a:endParaRPr>
            </a:p>
            <a:p>
              <a:pPr indent="0" lvl="0" marL="0" rtl="0" algn="l">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&lt;/aside&gt;</a:t>
              </a:r>
              <a:endParaRPr/>
            </a:p>
          </p:txBody>
        </p:sp>
        <p:sp>
          <p:nvSpPr>
            <p:cNvPr id="732" name="Google Shape;732;p87"/>
            <p:cNvSpPr/>
            <p:nvPr/>
          </p:nvSpPr>
          <p:spPr>
            <a:xfrm>
              <a:off x="4766100" y="4128700"/>
              <a:ext cx="4066200" cy="281400"/>
            </a:xfrm>
            <a:prstGeom prst="roundRect">
              <a:avLst>
                <a:gd fmla="val 17816" name="adj"/>
              </a:avLst>
            </a:prstGeom>
            <a:solidFill>
              <a:schemeClr val="accent6"/>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rgbClr val="000000"/>
                </a:buClr>
                <a:buSzPts val="1800"/>
                <a:buFont typeface="Arial"/>
                <a:buNone/>
              </a:pPr>
              <a:r>
                <a:rPr b="1" lang="es" sz="1800">
                  <a:solidFill>
                    <a:srgbClr val="000000"/>
                  </a:solidFill>
                  <a:latin typeface="Helvetica Neue"/>
                  <a:ea typeface="Helvetica Neue"/>
                  <a:cs typeface="Helvetica Neue"/>
                  <a:sym typeface="Helvetica Neue"/>
                </a:rPr>
                <a:t>&lt;footer&gt; &lt;/footer&gt;</a:t>
              </a: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738" name="Google Shape;738;p8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9"/>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744" name="Google Shape;744;p89"/>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chemeClr val="hlink"/>
                </a:solidFill>
                <a:latin typeface="DM Sans"/>
                <a:ea typeface="DM Sans"/>
                <a:cs typeface="DM Sans"/>
                <a:sym typeface="DM Sans"/>
                <a:hlinkClick r:id="rId3"/>
              </a:rPr>
              <a:t>siguiente link</a:t>
            </a:r>
            <a:r>
              <a:rPr lang="es" sz="1350">
                <a:solidFill>
                  <a:schemeClr val="lt1"/>
                </a:solidFill>
                <a:latin typeface="DM Sans"/>
                <a:ea typeface="DM Sans"/>
                <a:cs typeface="DM Sans"/>
                <a:sym typeface="DM Sans"/>
              </a:rPr>
              <a:t> y </a:t>
            </a:r>
            <a:r>
              <a:rPr b="1" lang="es" sz="1350">
                <a:solidFill>
                  <a:schemeClr val="lt1"/>
                </a:solidFill>
                <a:latin typeface="DM Sans"/>
                <a:ea typeface="DM Sans"/>
                <a:cs typeface="DM Sans"/>
                <a:sym typeface="DM Sans"/>
              </a:rPr>
              <a:t>evisa el material interactivo que preparamos sobre Preguntas Frecuentes, </a:t>
            </a:r>
            <a:r>
              <a:rPr b="1" lang="es" sz="1350">
                <a:solidFill>
                  <a:schemeClr val="lt1"/>
                </a:solidFill>
                <a:latin typeface="DM Sans"/>
                <a:ea typeface="DM Sans"/>
                <a:cs typeface="DM Sans"/>
                <a:sym typeface="DM Sans"/>
              </a:rPr>
              <a:t> </a:t>
            </a:r>
            <a:r>
              <a:rPr lang="es" sz="1350">
                <a:solidFill>
                  <a:schemeClr val="lt1"/>
                </a:solidFill>
                <a:latin typeface="DM Sans"/>
                <a:ea typeface="DM Sans"/>
                <a:cs typeface="DM Sans"/>
                <a:sym typeface="DM Sans"/>
              </a:rPr>
              <a:t>puede que allí encuentres algunas respuestas.</a:t>
            </a:r>
            <a:endParaRPr sz="1350">
              <a:solidFill>
                <a:schemeClr val="lt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grpSp>
        <p:nvGrpSpPr>
          <p:cNvPr id="749" name="Google Shape;749;p90"/>
          <p:cNvGrpSpPr/>
          <p:nvPr/>
        </p:nvGrpSpPr>
        <p:grpSpPr>
          <a:xfrm>
            <a:off x="4202556" y="994173"/>
            <a:ext cx="738900" cy="738900"/>
            <a:chOff x="974706" y="2467173"/>
            <a:chExt cx="738900" cy="738900"/>
          </a:xfrm>
        </p:grpSpPr>
        <p:sp>
          <p:nvSpPr>
            <p:cNvPr id="750" name="Google Shape;750;p9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1" name="Google Shape;751;p9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52" name="Google Shape;752;p90"/>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Nuevo documento</a:t>
            </a:r>
            <a:endParaRPr b="1" sz="4000">
              <a:solidFill>
                <a:schemeClr val="dk1"/>
              </a:solidFill>
              <a:highlight>
                <a:srgbClr val="EAFF6A"/>
              </a:highlight>
              <a:latin typeface="DM Sans"/>
              <a:ea typeface="DM Sans"/>
              <a:cs typeface="DM Sans"/>
              <a:sym typeface="DM Sans"/>
            </a:endParaRPr>
          </a:p>
        </p:txBody>
      </p:sp>
      <p:sp>
        <p:nvSpPr>
          <p:cNvPr id="753" name="Google Shape;753;p90"/>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754" name="Google Shape;754;p90"/>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Crea un documento nuevo</a:t>
            </a:r>
            <a:endParaRPr sz="2000">
              <a:solidFill>
                <a:srgbClr val="999999"/>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pSp>
        <p:nvGrpSpPr>
          <p:cNvPr id="759" name="Google Shape;759;p91"/>
          <p:cNvGrpSpPr/>
          <p:nvPr/>
        </p:nvGrpSpPr>
        <p:grpSpPr>
          <a:xfrm>
            <a:off x="457347" y="468297"/>
            <a:ext cx="431074" cy="431074"/>
            <a:chOff x="974706" y="2467173"/>
            <a:chExt cx="738900" cy="738900"/>
          </a:xfrm>
        </p:grpSpPr>
        <p:sp>
          <p:nvSpPr>
            <p:cNvPr id="760" name="Google Shape;760;p9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9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62" name="Google Shape;762;p91"/>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Nuevo documento</a:t>
            </a:r>
            <a:endParaRPr b="1" sz="4000">
              <a:solidFill>
                <a:schemeClr val="dk1"/>
              </a:solidFill>
              <a:latin typeface="DM Sans"/>
              <a:ea typeface="DM Sans"/>
              <a:cs typeface="DM Sans"/>
              <a:sym typeface="DM Sans"/>
            </a:endParaRPr>
          </a:p>
        </p:txBody>
      </p:sp>
      <p:pic>
        <p:nvPicPr>
          <p:cNvPr id="763" name="Google Shape;763;p9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64" name="Google Shape;764;p91"/>
          <p:cNvSpPr txBox="1"/>
          <p:nvPr/>
        </p:nvSpPr>
        <p:spPr>
          <a:xfrm>
            <a:off x="549525" y="2710938"/>
            <a:ext cx="4987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 el editor de texto (Sublime), crea un documento nuevo llamado “index.html”. Escribe con etiquetas HTML:</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Nombre y apellido:</a:t>
            </a:r>
            <a:r>
              <a:rPr lang="es" sz="1350">
                <a:latin typeface="DM Sans"/>
                <a:ea typeface="DM Sans"/>
                <a:cs typeface="DM Sans"/>
                <a:sym typeface="DM Sans"/>
              </a:rPr>
              <a:t> tu nombre y apellido.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Nombre del docente:</a:t>
            </a:r>
            <a:r>
              <a:rPr lang="es" sz="1350">
                <a:latin typeface="DM Sans"/>
                <a:ea typeface="DM Sans"/>
                <a:cs typeface="DM Sans"/>
                <a:sym typeface="DM Sans"/>
              </a:rPr>
              <a:t> su nombre y apellido.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Guarda, abre el archivo en el browser de tu preferencia, y observa el resultado. Contarás con 15 minutos para realizar la actividad.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65" name="Google Shape;765;p9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71" name="Google Shape;771;p92"/>
          <p:cNvSpPr txBox="1"/>
          <p:nvPr/>
        </p:nvSpPr>
        <p:spPr>
          <a:xfrm>
            <a:off x="2109143" y="2502363"/>
            <a:ext cx="4925700" cy="728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Prototipado de un sitio web.</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HTML, sus etiquetas y sintaxis. </a:t>
            </a:r>
            <a:endParaRPr sz="1350">
              <a:solidFill>
                <a:schemeClr val="lt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3"/>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Completa esta clase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con los siguientes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CoderTips</a:t>
            </a:r>
            <a:endParaRPr b="1" sz="3500">
              <a:solidFill>
                <a:schemeClr val="dk1"/>
              </a:solidFill>
              <a:highlight>
                <a:srgbClr val="EAFF6A"/>
              </a:highlight>
              <a:latin typeface="DM Sans"/>
              <a:ea typeface="DM Sans"/>
              <a:cs typeface="DM Sans"/>
              <a:sym typeface="DM Sans"/>
            </a:endParaRPr>
          </a:p>
        </p:txBody>
      </p:sp>
      <p:grpSp>
        <p:nvGrpSpPr>
          <p:cNvPr id="777" name="Google Shape;777;p93"/>
          <p:cNvGrpSpPr/>
          <p:nvPr/>
        </p:nvGrpSpPr>
        <p:grpSpPr>
          <a:xfrm>
            <a:off x="4202550" y="994173"/>
            <a:ext cx="738900" cy="738900"/>
            <a:chOff x="4202550" y="994173"/>
            <a:chExt cx="738900" cy="738900"/>
          </a:xfrm>
        </p:grpSpPr>
        <p:sp>
          <p:nvSpPr>
            <p:cNvPr id="778" name="Google Shape;778;p9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79" name="Google Shape;779;p93"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2" title="imagen decorativa"/>
          <p:cNvPicPr preferRelativeResize="0"/>
          <p:nvPr/>
        </p:nvPicPr>
        <p:blipFill rotWithShape="1">
          <a:blip r:embed="rId3">
            <a:alphaModFix/>
          </a:blip>
          <a:srcRect b="80" l="19552" r="37720" t="-80"/>
          <a:stretch/>
        </p:blipFill>
        <p:spPr>
          <a:xfrm>
            <a:off x="5846675" y="-64575"/>
            <a:ext cx="3338726" cy="5208076"/>
          </a:xfrm>
          <a:prstGeom prst="rect">
            <a:avLst/>
          </a:prstGeom>
          <a:noFill/>
          <a:ln>
            <a:noFill/>
          </a:ln>
        </p:spPr>
      </p:pic>
      <p:sp>
        <p:nvSpPr>
          <p:cNvPr id="99" name="Google Shape;99;p22"/>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2"/>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Distractores</a:t>
            </a:r>
            <a:endParaRPr b="1" sz="4000">
              <a:solidFill>
                <a:schemeClr val="dk1"/>
              </a:solidFill>
              <a:latin typeface="DM Sans"/>
              <a:ea typeface="DM Sans"/>
              <a:cs typeface="DM Sans"/>
              <a:sym typeface="DM Sans"/>
            </a:endParaRPr>
          </a:p>
        </p:txBody>
      </p:sp>
      <p:sp>
        <p:nvSpPr>
          <p:cNvPr id="101" name="Google Shape;101;p22"/>
          <p:cNvSpPr txBox="1"/>
          <p:nvPr/>
        </p:nvSpPr>
        <p:spPr>
          <a:xfrm>
            <a:off x="473350" y="1908175"/>
            <a:ext cx="4322400" cy="2257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Encuentra tu espacio y crea el momento oportuno para </a:t>
            </a:r>
            <a:r>
              <a:rPr b="1" lang="es" sz="1350">
                <a:solidFill>
                  <a:schemeClr val="dk1"/>
                </a:solidFill>
                <a:latin typeface="DM Sans"/>
                <a:ea typeface="DM Sans"/>
                <a:cs typeface="DM Sans"/>
                <a:sym typeface="DM Sans"/>
              </a:rPr>
              <a:t>disfrutar de aprender</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Evita dispositivos y aplicaciones que puedan </a:t>
            </a:r>
            <a:r>
              <a:rPr b="1" lang="es" sz="1350">
                <a:solidFill>
                  <a:schemeClr val="dk1"/>
                </a:solidFill>
                <a:latin typeface="DM Sans"/>
                <a:ea typeface="DM Sans"/>
                <a:cs typeface="DM Sans"/>
                <a:sym typeface="DM Sans"/>
              </a:rPr>
              <a:t>robar tu atención</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la </a:t>
            </a:r>
            <a:r>
              <a:rPr b="1" lang="es" sz="1350">
                <a:solidFill>
                  <a:schemeClr val="dk1"/>
                </a:solidFill>
                <a:latin typeface="DM Sans"/>
                <a:ea typeface="DM Sans"/>
                <a:cs typeface="DM Sans"/>
                <a:sym typeface="DM Sans"/>
              </a:rPr>
              <a:t>mente abierta y flexible</a:t>
            </a:r>
            <a:r>
              <a:rPr lang="es" sz="1350">
                <a:solidFill>
                  <a:schemeClr val="dk1"/>
                </a:solidFill>
                <a:latin typeface="DM Sans"/>
                <a:ea typeface="DM Sans"/>
                <a:cs typeface="DM Sans"/>
                <a:sym typeface="DM Sans"/>
              </a:rPr>
              <a:t>, los prejuicios y paradigmas no están invitados</a:t>
            </a:r>
            <a:endParaRPr sz="1350">
              <a:solidFill>
                <a:schemeClr val="dk1"/>
              </a:solidFill>
              <a:latin typeface="DM Sans"/>
              <a:ea typeface="DM Sans"/>
              <a:cs typeface="DM Sans"/>
              <a:sym typeface="DM Sans"/>
            </a:endParaRPr>
          </a:p>
        </p:txBody>
      </p:sp>
      <p:pic>
        <p:nvPicPr>
          <p:cNvPr id="102" name="Google Shape;102;p2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03" name="Google Shape;103;p22"/>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Videos y Podcasts</a:t>
            </a:r>
            <a:endParaRPr b="1" sz="4000">
              <a:solidFill>
                <a:schemeClr val="dk1"/>
              </a:solidFill>
              <a:latin typeface="DM Sans"/>
              <a:ea typeface="DM Sans"/>
              <a:cs typeface="DM Sans"/>
              <a:sym typeface="DM Sans"/>
            </a:endParaRPr>
          </a:p>
        </p:txBody>
      </p:sp>
      <p:grpSp>
        <p:nvGrpSpPr>
          <p:cNvPr id="785" name="Google Shape;785;p94"/>
          <p:cNvGrpSpPr/>
          <p:nvPr/>
        </p:nvGrpSpPr>
        <p:grpSpPr>
          <a:xfrm>
            <a:off x="457358" y="468285"/>
            <a:ext cx="431074" cy="431074"/>
            <a:chOff x="4202550" y="994173"/>
            <a:chExt cx="738900" cy="738900"/>
          </a:xfrm>
        </p:grpSpPr>
        <p:sp>
          <p:nvSpPr>
            <p:cNvPr id="786" name="Google Shape;786;p9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87" name="Google Shape;787;p94"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788" name="Google Shape;788;p9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CODERTIPS</a:t>
            </a:r>
            <a:endParaRPr>
              <a:latin typeface="DM Sans"/>
              <a:ea typeface="DM Sans"/>
              <a:cs typeface="DM Sans"/>
              <a:sym typeface="DM Sans"/>
            </a:endParaRPr>
          </a:p>
        </p:txBody>
      </p:sp>
      <p:sp>
        <p:nvSpPr>
          <p:cNvPr id="789" name="Google Shape;789;p94"/>
          <p:cNvSpPr txBox="1"/>
          <p:nvPr/>
        </p:nvSpPr>
        <p:spPr>
          <a:xfrm>
            <a:off x="457350" y="2681075"/>
            <a:ext cx="7952100" cy="6627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Empezar en el Mundo del Desarrollo Web | Conseguir Trabajo en Programación Web</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Coderhouse</a:t>
            </a:r>
            <a:r>
              <a:rPr b="1" lang="es" sz="1350">
                <a:solidFill>
                  <a:srgbClr val="999999"/>
                </a:solidFill>
                <a:latin typeface="DM Sans"/>
                <a:ea typeface="DM Sans"/>
                <a:cs typeface="DM Sans"/>
                <a:sym typeface="DM Sans"/>
              </a:rPr>
              <a:t> </a:t>
            </a:r>
            <a:endParaRPr b="1" sz="1350">
              <a:solidFill>
                <a:srgbClr val="999999"/>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95" name="Google Shape;795;p95"/>
          <p:cNvGrpSpPr/>
          <p:nvPr/>
        </p:nvGrpSpPr>
        <p:grpSpPr>
          <a:xfrm>
            <a:off x="4202550" y="994173"/>
            <a:ext cx="738900" cy="738900"/>
            <a:chOff x="4202550" y="994173"/>
            <a:chExt cx="738900" cy="738900"/>
          </a:xfrm>
        </p:grpSpPr>
        <p:sp>
          <p:nvSpPr>
            <p:cNvPr id="796" name="Google Shape;796;p9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7" name="Google Shape;797;p9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803" name="Google Shape;803;p96"/>
          <p:cNvGrpSpPr/>
          <p:nvPr/>
        </p:nvGrpSpPr>
        <p:grpSpPr>
          <a:xfrm>
            <a:off x="457358" y="468285"/>
            <a:ext cx="431074" cy="431074"/>
            <a:chOff x="4202550" y="994173"/>
            <a:chExt cx="738900" cy="738900"/>
          </a:xfrm>
        </p:grpSpPr>
        <p:sp>
          <p:nvSpPr>
            <p:cNvPr id="804" name="Google Shape;804;p9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05" name="Google Shape;805;p9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806" name="Google Shape;806;p9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07" name="Google Shape;807;p96"/>
          <p:cNvSpPr txBox="1"/>
          <p:nvPr/>
        </p:nvSpPr>
        <p:spPr>
          <a:xfrm>
            <a:off x="501450" y="2358950"/>
            <a:ext cx="7530000" cy="138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¿Cómo funciona un DNS?</a:t>
            </a:r>
            <a:r>
              <a:rPr lang="es" sz="1350" u="sng">
                <a:solidFill>
                  <a:srgbClr val="83AEFB"/>
                </a:solidFill>
                <a:latin typeface="DM Sans"/>
                <a:ea typeface="DM Sans"/>
                <a:cs typeface="DM Sans"/>
                <a:sym typeface="DM Sans"/>
              </a:rPr>
              <a:t> </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 red.es</a:t>
            </a:r>
            <a:r>
              <a:rPr b="1" lang="es" sz="1350">
                <a:solidFill>
                  <a:srgbClr val="999999"/>
                </a:solidFill>
                <a:latin typeface="DM Sans"/>
                <a:ea typeface="DM Sans"/>
                <a:cs typeface="DM Sans"/>
                <a:sym typeface="DM Sans"/>
              </a:rPr>
              <a:t> </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5"/>
              </a:rPr>
              <a:t>Software para prototipar </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 InVision</a:t>
            </a:r>
            <a:endParaRPr sz="1350" u="sng">
              <a:solidFill>
                <a:schemeClr val="accent5"/>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6"/>
              </a:rPr>
              <a:t>Referencia de elementos HTML5 </a:t>
            </a:r>
            <a:r>
              <a:rPr b="1" lang="es" sz="1350" u="sng">
                <a:solidFill>
                  <a:schemeClr val="hlink"/>
                </a:solidFill>
                <a:latin typeface="DM Sans"/>
                <a:ea typeface="DM Sans"/>
                <a:cs typeface="DM Sans"/>
                <a:sym typeface="DM Sans"/>
                <a:hlinkClick r:id="rId7"/>
              </a:rPr>
              <a:t> </a:t>
            </a:r>
            <a:r>
              <a:rPr b="1" lang="es" sz="1350">
                <a:solidFill>
                  <a:srgbClr val="999999"/>
                </a:solidFill>
                <a:latin typeface="DM Sans"/>
                <a:ea typeface="DM Sans"/>
                <a:cs typeface="DM Sans"/>
                <a:sym typeface="DM Sans"/>
              </a:rPr>
              <a:t>|MDN Web Docs</a:t>
            </a:r>
            <a:endParaRPr b="1" sz="1350" u="sng">
              <a:solidFill>
                <a:schemeClr val="accent5"/>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9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99"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3"/>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3"/>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Herramientas</a:t>
            </a:r>
            <a:endParaRPr b="1" sz="4000">
              <a:solidFill>
                <a:schemeClr val="dk1"/>
              </a:solidFill>
              <a:latin typeface="DM Sans"/>
              <a:ea typeface="DM Sans"/>
              <a:cs typeface="DM Sans"/>
              <a:sym typeface="DM Sans"/>
            </a:endParaRPr>
          </a:p>
        </p:txBody>
      </p:sp>
      <p:sp>
        <p:nvSpPr>
          <p:cNvPr id="110" name="Google Shape;110;p23"/>
          <p:cNvSpPr txBox="1"/>
          <p:nvPr/>
        </p:nvSpPr>
        <p:spPr>
          <a:xfrm>
            <a:off x="473350"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a tu alcance </a:t>
            </a:r>
            <a:r>
              <a:rPr b="1" lang="es" sz="1350">
                <a:solidFill>
                  <a:schemeClr val="dk1"/>
                </a:solidFill>
                <a:latin typeface="DM Sans"/>
                <a:ea typeface="DM Sans"/>
                <a:cs typeface="DM Sans"/>
                <a:sym typeface="DM Sans"/>
              </a:rPr>
              <a:t>agua, mate o café</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 lo necesitas, ten a mano lápiz y papel para que no se escapen las ideas. Pero recuerda que </a:t>
            </a:r>
            <a:r>
              <a:rPr b="1" lang="es" sz="1350">
                <a:solidFill>
                  <a:schemeClr val="dk1"/>
                </a:solidFill>
                <a:latin typeface="DM Sans"/>
                <a:ea typeface="DM Sans"/>
                <a:cs typeface="DM Sans"/>
                <a:sym typeface="DM Sans"/>
              </a:rPr>
              <a:t>en Google Drive tienes archivos que te ayudarán a repasar, incluidas las presentaciones.</a:t>
            </a:r>
            <a:endParaRPr b="1" sz="1350">
              <a:latin typeface="DM Sans"/>
              <a:ea typeface="DM Sans"/>
              <a:cs typeface="DM Sans"/>
              <a:sym typeface="DM Sans"/>
            </a:endParaRPr>
          </a:p>
        </p:txBody>
      </p:sp>
      <p:sp>
        <p:nvSpPr>
          <p:cNvPr id="111" name="Google Shape;111;p23"/>
          <p:cNvSpPr txBox="1"/>
          <p:nvPr/>
        </p:nvSpPr>
        <p:spPr>
          <a:xfrm>
            <a:off x="4527575" y="1908175"/>
            <a:ext cx="3894600" cy="2052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Conéctate desde algún equipo (laptop, tablet) que te permita </a:t>
            </a:r>
            <a:r>
              <a:rPr b="1" lang="es" sz="1350">
                <a:solidFill>
                  <a:schemeClr val="dk1"/>
                </a:solidFill>
                <a:latin typeface="DM Sans"/>
                <a:ea typeface="DM Sans"/>
                <a:cs typeface="DM Sans"/>
                <a:sym typeface="DM Sans"/>
              </a:rPr>
              <a:t>realizar las actividades</a:t>
            </a:r>
            <a:r>
              <a:rPr lang="es" sz="1350">
                <a:solidFill>
                  <a:schemeClr val="dk1"/>
                </a:solidFill>
                <a:latin typeface="DM Sans"/>
                <a:ea typeface="DM Sans"/>
                <a:cs typeface="DM Sans"/>
                <a:sym typeface="DM Sans"/>
              </a:rPr>
              <a:t> sin complicaciones.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Todas las clases quedarán grabadas y serán compartidas tanto en la </a:t>
            </a:r>
            <a:r>
              <a:rPr b="1" lang="es" sz="1350">
                <a:solidFill>
                  <a:schemeClr val="dk1"/>
                </a:solidFill>
                <a:latin typeface="DM Sans"/>
                <a:ea typeface="DM Sans"/>
                <a:cs typeface="DM Sans"/>
                <a:sym typeface="DM Sans"/>
              </a:rPr>
              <a:t>plataforma de Coderhouse como por Google Drive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112" name="Google Shape;112;p23"/>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